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3"/>
  </p:notesMasterIdLst>
  <p:handoutMasterIdLst>
    <p:handoutMasterId r:id="rId24"/>
  </p:handoutMasterIdLst>
  <p:sldIdLst>
    <p:sldId id="256" r:id="rId2"/>
    <p:sldId id="268" r:id="rId3"/>
    <p:sldId id="269" r:id="rId4"/>
    <p:sldId id="266" r:id="rId5"/>
    <p:sldId id="270" r:id="rId6"/>
    <p:sldId id="297" r:id="rId7"/>
    <p:sldId id="267" r:id="rId8"/>
    <p:sldId id="281" r:id="rId9"/>
    <p:sldId id="298" r:id="rId10"/>
    <p:sldId id="263" r:id="rId11"/>
    <p:sldId id="280" r:id="rId12"/>
    <p:sldId id="299" r:id="rId13"/>
    <p:sldId id="283" r:id="rId14"/>
    <p:sldId id="284" r:id="rId15"/>
    <p:sldId id="285" r:id="rId16"/>
    <p:sldId id="286" r:id="rId17"/>
    <p:sldId id="287" r:id="rId18"/>
    <p:sldId id="288" r:id="rId19"/>
    <p:sldId id="289" r:id="rId20"/>
    <p:sldId id="290"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5836D-36C5-EC4F-A7AC-A82759B773C2}" v="2" dt="2022-08-16T22:02:28.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68" autoAdjust="0"/>
    <p:restoredTop sz="96327" autoAdjust="0"/>
  </p:normalViewPr>
  <p:slideViewPr>
    <p:cSldViewPr snapToGrid="0">
      <p:cViewPr varScale="1">
        <p:scale>
          <a:sx n="128" d="100"/>
          <a:sy n="128" d="100"/>
        </p:scale>
        <p:origin x="280" y="17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kumar Patel" userId="969c33a2-aeff-4215-8779-3dced611cf6b" providerId="ADAL" clId="{F6E5836D-36C5-EC4F-A7AC-A82759B773C2}"/>
    <pc:docChg chg="modSld">
      <pc:chgData name="Harshkumar Patel" userId="969c33a2-aeff-4215-8779-3dced611cf6b" providerId="ADAL" clId="{F6E5836D-36C5-EC4F-A7AC-A82759B773C2}" dt="2022-08-16T22:02:28.651" v="1" actId="478"/>
      <pc:docMkLst>
        <pc:docMk/>
      </pc:docMkLst>
      <pc:sldChg chg="delSp">
        <pc:chgData name="Harshkumar Patel" userId="969c33a2-aeff-4215-8779-3dced611cf6b" providerId="ADAL" clId="{F6E5836D-36C5-EC4F-A7AC-A82759B773C2}" dt="2022-08-16T22:02:28.651" v="1" actId="478"/>
        <pc:sldMkLst>
          <pc:docMk/>
          <pc:sldMk cId="882630486" sldId="270"/>
        </pc:sldMkLst>
        <pc:picChg chg="del">
          <ac:chgData name="Harshkumar Patel" userId="969c33a2-aeff-4215-8779-3dced611cf6b" providerId="ADAL" clId="{F6E5836D-36C5-EC4F-A7AC-A82759B773C2}" dt="2022-08-16T22:02:28.651" v="1" actId="478"/>
          <ac:picMkLst>
            <pc:docMk/>
            <pc:sldMk cId="882630486" sldId="270"/>
            <ac:picMk id="2050" creationId="{98930208-E66D-C0FC-9533-97F9133B06D3}"/>
          </ac:picMkLst>
        </pc:picChg>
      </pc:sldChg>
      <pc:sldChg chg="delSp">
        <pc:chgData name="Harshkumar Patel" userId="969c33a2-aeff-4215-8779-3dced611cf6b" providerId="ADAL" clId="{F6E5836D-36C5-EC4F-A7AC-A82759B773C2}" dt="2022-08-16T22:00:28.018" v="0" actId="478"/>
        <pc:sldMkLst>
          <pc:docMk/>
          <pc:sldMk cId="3055069836" sldId="289"/>
        </pc:sldMkLst>
        <pc:picChg chg="del">
          <ac:chgData name="Harshkumar Patel" userId="969c33a2-aeff-4215-8779-3dced611cf6b" providerId="ADAL" clId="{F6E5836D-36C5-EC4F-A7AC-A82759B773C2}" dt="2022-08-16T22:00:28.018" v="0" actId="478"/>
          <ac:picMkLst>
            <pc:docMk/>
            <pc:sldMk cId="3055069836" sldId="289"/>
            <ac:picMk id="11265" creationId="{67E5B58D-6430-ED5C-4FF0-84CDB898B1E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8/16/22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8/16/22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83425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82534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B46F-BB8F-4EB6-DCB2-BCA4F343A1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6EA077-92C1-71F3-0BB5-444FAE61DD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22A63-83F0-2C45-85B7-21AF4745E1DE}"/>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5" name="Footer Placeholder 4">
            <a:extLst>
              <a:ext uri="{FF2B5EF4-FFF2-40B4-BE49-F238E27FC236}">
                <a16:creationId xmlns:a16="http://schemas.microsoft.com/office/drawing/2014/main" id="{2D92EE56-D930-2E5E-556F-73C1FB564F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994E5-7952-1F7E-64AA-4A56CBD719B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66898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6206-C6CA-7F86-E124-61842A482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31FBFC-3A16-9783-9A96-A80F343F7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41F59-F7D9-7FB5-B30B-330421B5805E}"/>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5" name="Footer Placeholder 4">
            <a:extLst>
              <a:ext uri="{FF2B5EF4-FFF2-40B4-BE49-F238E27FC236}">
                <a16:creationId xmlns:a16="http://schemas.microsoft.com/office/drawing/2014/main" id="{E1776E46-F816-43BB-69B6-D3514E3A83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578DED-7E49-B6F0-4AFC-B122D028A3F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74123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44563B-5E35-2029-99A4-BD231340D6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B7D94-C133-5F5B-1B91-F4A972F746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9D2C4-8620-28CF-9671-B9C2E8496A43}"/>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5" name="Footer Placeholder 4">
            <a:extLst>
              <a:ext uri="{FF2B5EF4-FFF2-40B4-BE49-F238E27FC236}">
                <a16:creationId xmlns:a16="http://schemas.microsoft.com/office/drawing/2014/main" id="{1C9FDA9B-360A-3897-1CC9-D9927A66B7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571C24-01F2-F9F7-6E84-C30EA83E7DF9}"/>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8534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13D1-DBBF-E0B9-B6DA-5AE83DAD5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3BDA7E-85C6-75AA-156A-63672656A9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C0582-99E3-2CD8-D611-FF053D0828A6}"/>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5" name="Footer Placeholder 4">
            <a:extLst>
              <a:ext uri="{FF2B5EF4-FFF2-40B4-BE49-F238E27FC236}">
                <a16:creationId xmlns:a16="http://schemas.microsoft.com/office/drawing/2014/main" id="{720DF237-3F6B-18DA-9AF3-B9306B9A94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5DCBFF-DDB1-D54A-58F0-99D32880D4E5}"/>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086200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C629-CEDA-A740-43C4-2B56A255F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7014E7-A92D-6B46-14E9-45A12C29C9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45C047-3D45-BFD5-BCB5-8465062142EA}"/>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5" name="Footer Placeholder 4">
            <a:extLst>
              <a:ext uri="{FF2B5EF4-FFF2-40B4-BE49-F238E27FC236}">
                <a16:creationId xmlns:a16="http://schemas.microsoft.com/office/drawing/2014/main" id="{6CFF457B-DD8A-03B6-8A4D-D37FB724E5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EB361E-5FC6-8F74-4E38-3311ADB7BD7C}"/>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49811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7F3A-985D-A881-0563-9DA2D8219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893650-966C-1DA8-3AFC-9030F25A1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F4A3A2-DF04-EE8B-5FC0-2F2C671AF3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EB4D5-262F-E32F-C983-2B07DAFC61EE}"/>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6" name="Footer Placeholder 5">
            <a:extLst>
              <a:ext uri="{FF2B5EF4-FFF2-40B4-BE49-F238E27FC236}">
                <a16:creationId xmlns:a16="http://schemas.microsoft.com/office/drawing/2014/main" id="{DC01AFE2-981D-9093-0ECC-75205482EF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3C39C1-6397-791D-7902-449F508782F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32395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42E3-3F02-B971-6F51-18A2A909E1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CE134A-BDF3-FB79-2F42-4E135372B9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17D7A-7549-19E3-1DAB-4B4C9177F3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8007B-0F40-ECE1-039E-43A3FC44C5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229F6B-24F1-6265-859F-2B81AFC3B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6CDEA6-6691-8A7A-6CBA-8CA2A4DA6C82}"/>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8" name="Footer Placeholder 7">
            <a:extLst>
              <a:ext uri="{FF2B5EF4-FFF2-40B4-BE49-F238E27FC236}">
                <a16:creationId xmlns:a16="http://schemas.microsoft.com/office/drawing/2014/main" id="{8D5419DC-EAD8-A12B-3A0E-795171EA26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F1660C4-1974-A246-72E4-965E4DCAA65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37150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AAD3-DACB-E92F-4435-954E79758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ADFFF3-CA02-30E0-7073-168DAA1397D9}"/>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4" name="Footer Placeholder 3">
            <a:extLst>
              <a:ext uri="{FF2B5EF4-FFF2-40B4-BE49-F238E27FC236}">
                <a16:creationId xmlns:a16="http://schemas.microsoft.com/office/drawing/2014/main" id="{C9860E46-2EA8-2E63-9C40-4B8F5D90EE3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49BD98-646D-985E-74D5-F76C75EE6B6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994823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9D8503-8192-1468-4E55-97499ED4E401}"/>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3" name="Footer Placeholder 2">
            <a:extLst>
              <a:ext uri="{FF2B5EF4-FFF2-40B4-BE49-F238E27FC236}">
                <a16:creationId xmlns:a16="http://schemas.microsoft.com/office/drawing/2014/main" id="{E4D8EC9F-C3C6-A816-D21F-3D58AEB830A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7224FC2-33B4-ED7D-CAEF-0B9A3A0E55EC}"/>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66404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D73C-59A5-413C-B7A5-A953D7148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145835-7382-D4F7-650D-4D85AFC10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9FB69A-7BE4-F6AC-18D6-ADBF8469C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D3A9FB-4C6C-9AD2-703F-6274F5DFE6E3}"/>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6" name="Footer Placeholder 5">
            <a:extLst>
              <a:ext uri="{FF2B5EF4-FFF2-40B4-BE49-F238E27FC236}">
                <a16:creationId xmlns:a16="http://schemas.microsoft.com/office/drawing/2014/main" id="{07F4FD32-E796-AC44-8298-E95933E61D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DAD5ED-B82E-B7A3-F883-559317C4B84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096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8356-B254-97B4-B0BD-DAD72B43B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C7065-8B7B-E411-6A42-35571C45F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E0E78A-2354-B3FB-2746-3D220C35E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21626-15AD-7FC6-BD87-31CF46E2C316}"/>
              </a:ext>
            </a:extLst>
          </p:cNvPr>
          <p:cNvSpPr>
            <a:spLocks noGrp="1"/>
          </p:cNvSpPr>
          <p:nvPr>
            <p:ph type="dt" sz="half" idx="10"/>
          </p:nvPr>
        </p:nvSpPr>
        <p:spPr/>
        <p:txBody>
          <a:bodyPr/>
          <a:lstStyle/>
          <a:p>
            <a:fld id="{DECF21A4-E71B-4D3A-AF45-E989C23A7BB1}" type="datetimeFigureOut">
              <a:rPr lang="en-US" smtClean="0"/>
              <a:t>8/16/22</a:t>
            </a:fld>
            <a:endParaRPr lang="en-US" dirty="0"/>
          </a:p>
        </p:txBody>
      </p:sp>
      <p:sp>
        <p:nvSpPr>
          <p:cNvPr id="6" name="Footer Placeholder 5">
            <a:extLst>
              <a:ext uri="{FF2B5EF4-FFF2-40B4-BE49-F238E27FC236}">
                <a16:creationId xmlns:a16="http://schemas.microsoft.com/office/drawing/2014/main" id="{C092E162-7AF1-9165-6602-3FF0138493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2B00EB-9B1C-AC47-5603-CB236C35CDF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9825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AE41AC-A30F-C5BC-C827-16AEFA9CF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EB6230-B7CB-780B-D896-5531B7D10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A7F34-8A88-793B-68EB-B2FAA1E1F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8/16/22</a:t>
            </a:fld>
            <a:endParaRPr lang="en-US" dirty="0"/>
          </a:p>
        </p:txBody>
      </p:sp>
      <p:sp>
        <p:nvSpPr>
          <p:cNvPr id="5" name="Footer Placeholder 4">
            <a:extLst>
              <a:ext uri="{FF2B5EF4-FFF2-40B4-BE49-F238E27FC236}">
                <a16:creationId xmlns:a16="http://schemas.microsoft.com/office/drawing/2014/main" id="{617B4B28-650B-8367-DF9B-B1B6F49C37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0217E8-1548-EB84-E137-C5184F8AB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14497485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1" descr="Rolls of Newspaper">
            <a:extLst>
              <a:ext uri="{FF2B5EF4-FFF2-40B4-BE49-F238E27FC236}">
                <a16:creationId xmlns:a16="http://schemas.microsoft.com/office/drawing/2014/main" id="{864FA419-3A4E-AD12-1C77-FC481D6F1446}"/>
              </a:ext>
            </a:extLst>
          </p:cNvPr>
          <p:cNvPicPr>
            <a:picLocks noChangeAspect="1"/>
          </p:cNvPicPr>
          <p:nvPr/>
        </p:nvPicPr>
        <p:blipFill rotWithShape="1">
          <a:blip r:embed="rId2"/>
          <a:srcRect l="5884" r="-1" b="-1"/>
          <a:stretch/>
        </p:blipFill>
        <p:spPr>
          <a:xfrm>
            <a:off x="0" y="10"/>
            <a:ext cx="9669642" cy="6857990"/>
          </a:xfrm>
          <a:prstGeom prst="rect">
            <a:avLst/>
          </a:prstGeom>
        </p:spPr>
      </p:pic>
      <p:sp>
        <p:nvSpPr>
          <p:cNvPr id="68" name="Rectangle 6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3925958" y="407504"/>
            <a:ext cx="7455212" cy="1485320"/>
          </a:xfrm>
          <a:noFill/>
        </p:spPr>
        <p:txBody>
          <a:bodyPr vert="horz" lIns="91440" tIns="45720" rIns="91440" bIns="45720" rtlCol="0">
            <a:normAutofit/>
          </a:bodyPr>
          <a:lstStyle/>
          <a:p>
            <a:pPr algn="r"/>
            <a:r>
              <a:rPr lang="en-US" sz="3600" b="1" dirty="0"/>
              <a:t>20 Newsgroups Text Classification</a:t>
            </a:r>
            <a:br>
              <a:rPr lang="en-US" sz="3600" b="1" dirty="0"/>
            </a:br>
            <a:r>
              <a:rPr lang="en-US" sz="3600" b="1" dirty="0"/>
              <a:t>AML-2304 Natural Language Processing</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7026965" y="3429001"/>
            <a:ext cx="4354205" cy="2760888"/>
          </a:xfrm>
          <a:noFill/>
        </p:spPr>
        <p:txBody>
          <a:bodyPr vert="horz" lIns="91440" tIns="45720" rIns="91440" bIns="45720" rtlCol="0">
            <a:noAutofit/>
          </a:bodyPr>
          <a:lstStyle/>
          <a:p>
            <a:pPr algn="r"/>
            <a:r>
              <a:rPr lang="en-US" sz="1800" b="1" dirty="0"/>
              <a:t>Presented by:</a:t>
            </a:r>
          </a:p>
          <a:p>
            <a:pPr algn="r"/>
            <a:r>
              <a:rPr lang="en-US" sz="1800" dirty="0" err="1"/>
              <a:t>Kishan</a:t>
            </a:r>
            <a:r>
              <a:rPr lang="en-US" sz="1800" dirty="0"/>
              <a:t> </a:t>
            </a:r>
            <a:r>
              <a:rPr lang="en-US" sz="1800" dirty="0" err="1"/>
              <a:t>Lakhatariya</a:t>
            </a:r>
            <a:r>
              <a:rPr lang="en-US" sz="1800" dirty="0"/>
              <a:t> (C0849341</a:t>
            </a:r>
            <a:r>
              <a:rPr lang="en-US" sz="1800" dirty="0">
                <a:effectLst/>
              </a:rPr>
              <a:t>)</a:t>
            </a:r>
            <a:endParaRPr lang="en-US" sz="1800" dirty="0"/>
          </a:p>
          <a:p>
            <a:pPr algn="r"/>
            <a:r>
              <a:rPr lang="en-US" sz="1800" dirty="0"/>
              <a:t>Harshkumar Patel (C0848343)</a:t>
            </a:r>
            <a:r>
              <a:rPr lang="en-US" sz="1800" dirty="0">
                <a:effectLst/>
              </a:rPr>
              <a:t> </a:t>
            </a:r>
            <a:endParaRPr lang="en-US" sz="1800" dirty="0"/>
          </a:p>
          <a:p>
            <a:pPr algn="r"/>
            <a:r>
              <a:rPr lang="en-US" sz="1800" dirty="0" err="1"/>
              <a:t>Mohammaddin</a:t>
            </a:r>
            <a:r>
              <a:rPr lang="en-US" sz="1800" dirty="0"/>
              <a:t> </a:t>
            </a:r>
            <a:r>
              <a:rPr lang="en-US" sz="1800" dirty="0" err="1"/>
              <a:t>Masbi</a:t>
            </a:r>
            <a:r>
              <a:rPr lang="en-US" sz="1800" dirty="0"/>
              <a:t> (C0850500)</a:t>
            </a:r>
          </a:p>
          <a:p>
            <a:pPr algn="r"/>
            <a:r>
              <a:rPr lang="en-US" sz="1800" dirty="0" err="1"/>
              <a:t>Kanan</a:t>
            </a:r>
            <a:r>
              <a:rPr lang="en-US" sz="1800" dirty="0"/>
              <a:t> Trivedi (C0851492)</a:t>
            </a:r>
          </a:p>
          <a:p>
            <a:pPr algn="r"/>
            <a:r>
              <a:rPr lang="en-US" sz="1800" dirty="0"/>
              <a:t> </a:t>
            </a:r>
          </a:p>
          <a:p>
            <a:pPr algn="r"/>
            <a:r>
              <a:rPr lang="en-US" sz="1800" b="1" dirty="0"/>
              <a:t>Professor: </a:t>
            </a:r>
            <a:r>
              <a:rPr lang="en-US" sz="1800" dirty="0"/>
              <a:t>Harriet Huang</a:t>
            </a:r>
            <a:endParaRPr lang="en-US" sz="1800" b="1" dirty="0"/>
          </a:p>
        </p:txBody>
      </p:sp>
      <p:sp>
        <p:nvSpPr>
          <p:cNvPr id="4" name="TextBox 3">
            <a:extLst>
              <a:ext uri="{FF2B5EF4-FFF2-40B4-BE49-F238E27FC236}">
                <a16:creationId xmlns:a16="http://schemas.microsoft.com/office/drawing/2014/main" id="{6815871B-9EB3-0356-9EEB-46DD29EEFB93}"/>
              </a:ext>
            </a:extLst>
          </p:cNvPr>
          <p:cNvSpPr txBox="1"/>
          <p:nvPr/>
        </p:nvSpPr>
        <p:spPr>
          <a:xfrm>
            <a:off x="10028583" y="455212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39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CBA184-B14D-44CB-B693-D1F2700FF0C0}"/>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b="1" kern="1200">
                <a:solidFill>
                  <a:schemeClr val="tx1"/>
                </a:solidFill>
                <a:latin typeface="+mj-lt"/>
                <a:ea typeface="+mj-ea"/>
                <a:cs typeface="+mj-cs"/>
              </a:rPr>
              <a:t>Stemming </a:t>
            </a:r>
          </a:p>
        </p:txBody>
      </p:sp>
      <p:sp>
        <p:nvSpPr>
          <p:cNvPr id="9" name="Content Placeholder 8">
            <a:extLst>
              <a:ext uri="{FF2B5EF4-FFF2-40B4-BE49-F238E27FC236}">
                <a16:creationId xmlns:a16="http://schemas.microsoft.com/office/drawing/2014/main" id="{3329EF64-11F4-46B8-9877-36E6B1DE3AE6}"/>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2000"/>
              <a:t>After removing the stop words, we convert the words to their root form, which is called stemming.</a:t>
            </a:r>
          </a:p>
          <a:p>
            <a:endParaRPr lang="en-US" sz="2000"/>
          </a:p>
        </p:txBody>
      </p:sp>
      <p:sp>
        <p:nvSpPr>
          <p:cNvPr id="7174" name="Rectangle 717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9" name="Picture 1" descr="page3image19760144">
            <a:extLst>
              <a:ext uri="{FF2B5EF4-FFF2-40B4-BE49-F238E27FC236}">
                <a16:creationId xmlns:a16="http://schemas.microsoft.com/office/drawing/2014/main" id="{C432256E-A3F0-29D3-1184-6AA3258D2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734441"/>
            <a:ext cx="6019331" cy="338587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9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28B00-242E-C396-58CF-121792AF8A9E}"/>
              </a:ext>
            </a:extLst>
          </p:cNvPr>
          <p:cNvSpPr>
            <a:spLocks noGrp="1"/>
          </p:cNvSpPr>
          <p:nvPr>
            <p:ph type="title"/>
          </p:nvPr>
        </p:nvSpPr>
        <p:spPr>
          <a:xfrm>
            <a:off x="6151294" y="486184"/>
            <a:ext cx="5397237" cy="1325563"/>
          </a:xfrm>
        </p:spPr>
        <p:txBody>
          <a:bodyPr>
            <a:normAutofit/>
          </a:bodyPr>
          <a:lstStyle/>
          <a:p>
            <a:r>
              <a:rPr lang="en-US" b="1" dirty="0">
                <a:latin typeface="+mn-lt"/>
                <a:cs typeface="Times New Roman" panose="02020603050405020304" pitchFamily="18" charset="0"/>
              </a:rPr>
              <a:t>Lemmatization</a:t>
            </a:r>
          </a:p>
        </p:txBody>
      </p:sp>
      <p:pic>
        <p:nvPicPr>
          <p:cNvPr id="8194" name="Picture 2" descr="page4image19808256">
            <a:extLst>
              <a:ext uri="{FF2B5EF4-FFF2-40B4-BE49-F238E27FC236}">
                <a16:creationId xmlns:a16="http://schemas.microsoft.com/office/drawing/2014/main" id="{CA613E47-3613-96AD-A916-9FCD04C57B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8353" y="963071"/>
            <a:ext cx="4555700" cy="2004506"/>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extLst>
            <a:ext uri="{909E8E84-426E-40DD-AFC4-6F175D3DCCD1}">
              <a14:hiddenFill xmlns:a14="http://schemas.microsoft.com/office/drawing/2010/main">
                <a:solidFill>
                  <a:srgbClr val="FFFFFF"/>
                </a:solidFill>
              </a14:hiddenFill>
            </a:ext>
          </a:extLst>
        </p:spPr>
      </p:pic>
      <p:sp>
        <p:nvSpPr>
          <p:cNvPr id="8201" name="Freeform: Shape 8200">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3" name="Picture 1" descr="page3image19771168">
            <a:extLst>
              <a:ext uri="{FF2B5EF4-FFF2-40B4-BE49-F238E27FC236}">
                <a16:creationId xmlns:a16="http://schemas.microsoft.com/office/drawing/2014/main" id="{BE01C190-8AE0-E248-F40A-301D627DE9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353" y="3742362"/>
            <a:ext cx="4555700" cy="2300627"/>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7119D77-7764-9992-C771-DCDCD2C920C8}"/>
              </a:ext>
            </a:extLst>
          </p:cNvPr>
          <p:cNvSpPr>
            <a:spLocks noGrp="1"/>
          </p:cNvSpPr>
          <p:nvPr>
            <p:ph idx="1"/>
          </p:nvPr>
        </p:nvSpPr>
        <p:spPr>
          <a:xfrm>
            <a:off x="6151294" y="1946684"/>
            <a:ext cx="5397237" cy="4351338"/>
          </a:xfrm>
        </p:spPr>
        <p:txBody>
          <a:bodyPr>
            <a:normAutofit/>
          </a:bodyPr>
          <a:lstStyle/>
          <a:p>
            <a:r>
              <a:rPr lang="en-US" sz="2000" b="0" i="0" dirty="0">
                <a:effectLst/>
              </a:rPr>
              <a:t>The only difference between lemmatization and stemming is that stemming removes or stems the last few characters of a word, often leading to incorrect meanings and spelling</a:t>
            </a:r>
            <a:endParaRPr lang="en-CA" sz="2000" dirty="0">
              <a:cs typeface="Times New Roman" panose="02020603050405020304" pitchFamily="18" charset="0"/>
            </a:endParaRPr>
          </a:p>
          <a:p>
            <a:r>
              <a:rPr lang="en-US" sz="2000" dirty="0"/>
              <a:t>Lemmatization considers the context and converts the word to its meaningful base form, which is called Lemma.</a:t>
            </a:r>
          </a:p>
          <a:p>
            <a:r>
              <a:rPr lang="en-US" sz="2000" dirty="0"/>
              <a:t>The final step of the preprocessing is the joining of the </a:t>
            </a:r>
            <a:r>
              <a:rPr lang="en-US" sz="2000" dirty="0" err="1"/>
              <a:t>lemmatized_words</a:t>
            </a:r>
            <a:r>
              <a:rPr lang="en-US" sz="2000" dirty="0"/>
              <a:t> into a string.</a:t>
            </a:r>
          </a:p>
        </p:txBody>
      </p:sp>
      <p:sp>
        <p:nvSpPr>
          <p:cNvPr id="8203" name="Arc 8202">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4351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2" name="Rectangle 922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Freeform: Shape 922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9226" name="Freeform: Shape 922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DD9FB28-A58B-B3E6-A99F-1967F0A31AF4}"/>
              </a:ext>
            </a:extLst>
          </p:cNvPr>
          <p:cNvSpPr>
            <a:spLocks noGrp="1"/>
          </p:cNvSpPr>
          <p:nvPr>
            <p:ph type="title"/>
          </p:nvPr>
        </p:nvSpPr>
        <p:spPr>
          <a:xfrm>
            <a:off x="765051" y="662400"/>
            <a:ext cx="3384000" cy="1492132"/>
          </a:xfrm>
        </p:spPr>
        <p:txBody>
          <a:bodyPr anchor="t">
            <a:normAutofit/>
          </a:bodyPr>
          <a:lstStyle/>
          <a:p>
            <a:r>
              <a:rPr lang="en-US" b="1">
                <a:solidFill>
                  <a:schemeClr val="bg1"/>
                </a:solidFill>
              </a:rPr>
              <a:t>WordCloud</a:t>
            </a:r>
          </a:p>
        </p:txBody>
      </p:sp>
      <p:sp>
        <p:nvSpPr>
          <p:cNvPr id="3" name="Content Placeholder 2">
            <a:extLst>
              <a:ext uri="{FF2B5EF4-FFF2-40B4-BE49-F238E27FC236}">
                <a16:creationId xmlns:a16="http://schemas.microsoft.com/office/drawing/2014/main" id="{84D7DB8D-B9F0-F637-ECD7-BF9766BB2E1C}"/>
              </a:ext>
            </a:extLst>
          </p:cNvPr>
          <p:cNvSpPr>
            <a:spLocks noGrp="1"/>
          </p:cNvSpPr>
          <p:nvPr>
            <p:ph idx="1"/>
          </p:nvPr>
        </p:nvSpPr>
        <p:spPr>
          <a:xfrm>
            <a:off x="765051" y="2286000"/>
            <a:ext cx="3384000" cy="3844800"/>
          </a:xfrm>
        </p:spPr>
        <p:txBody>
          <a:bodyPr>
            <a:normAutofit/>
          </a:bodyPr>
          <a:lstStyle/>
          <a:p>
            <a:r>
              <a:rPr lang="en-US" sz="2000">
                <a:solidFill>
                  <a:schemeClr val="bg1">
                    <a:alpha val="60000"/>
                  </a:schemeClr>
                </a:solidFill>
              </a:rPr>
              <a:t>After preprocessing, we again generated a word cloud on final_string, and we got a clean and clear view of the words.</a:t>
            </a:r>
          </a:p>
          <a:p>
            <a:endParaRPr lang="en-US" sz="2000">
              <a:solidFill>
                <a:schemeClr val="bg1">
                  <a:alpha val="60000"/>
                </a:schemeClr>
              </a:solidFill>
            </a:endParaRPr>
          </a:p>
        </p:txBody>
      </p:sp>
      <p:pic>
        <p:nvPicPr>
          <p:cNvPr id="9217" name="Picture 1" descr="page4image19813248">
            <a:extLst>
              <a:ext uri="{FF2B5EF4-FFF2-40B4-BE49-F238E27FC236}">
                <a16:creationId xmlns:a16="http://schemas.microsoft.com/office/drawing/2014/main" id="{2A94252C-EEE8-17D4-2ECB-9A1A183590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1053" y="1857795"/>
            <a:ext cx="6014185" cy="314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802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28B00-242E-C396-58CF-121792AF8A9E}"/>
              </a:ext>
            </a:extLst>
          </p:cNvPr>
          <p:cNvSpPr>
            <a:spLocks noGrp="1"/>
          </p:cNvSpPr>
          <p:nvPr>
            <p:ph type="title"/>
          </p:nvPr>
        </p:nvSpPr>
        <p:spPr>
          <a:xfrm>
            <a:off x="841248" y="548640"/>
            <a:ext cx="3600860" cy="5431536"/>
          </a:xfrm>
        </p:spPr>
        <p:txBody>
          <a:bodyPr>
            <a:normAutofit/>
          </a:bodyPr>
          <a:lstStyle/>
          <a:p>
            <a:r>
              <a:rPr lang="en-US" sz="5400" b="1">
                <a:latin typeface="+mn-lt"/>
                <a:cs typeface="Times New Roman" panose="02020603050405020304" pitchFamily="18" charset="0"/>
              </a:rPr>
              <a:t>Feature Extraction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119D77-7764-9992-C771-DCDCD2C920C8}"/>
              </a:ext>
            </a:extLst>
          </p:cNvPr>
          <p:cNvSpPr>
            <a:spLocks noGrp="1"/>
          </p:cNvSpPr>
          <p:nvPr>
            <p:ph idx="1"/>
          </p:nvPr>
        </p:nvSpPr>
        <p:spPr>
          <a:xfrm>
            <a:off x="5126418" y="552091"/>
            <a:ext cx="6224335" cy="5431536"/>
          </a:xfrm>
        </p:spPr>
        <p:txBody>
          <a:bodyPr anchor="ctr">
            <a:normAutofit/>
          </a:bodyPr>
          <a:lstStyle/>
          <a:p>
            <a:r>
              <a:rPr lang="en-US" sz="2200"/>
              <a:t>Extracting features from the text data is called word vectorization or word embeddings. This is a very crucial part of Natural Language Processing because this feature vector will go into the model training. If this is not done correctly, the model will lead to misprediction. </a:t>
            </a:r>
          </a:p>
          <a:p>
            <a:r>
              <a:rPr lang="en-US" sz="2200"/>
              <a:t>Word Vectorization is the technique of converting words to numerical form to perform model training on text-based data.</a:t>
            </a:r>
          </a:p>
          <a:p>
            <a:r>
              <a:rPr lang="en-US" sz="2200"/>
              <a:t>For this problem, we have used two-word vectorizing techniques.</a:t>
            </a:r>
          </a:p>
          <a:p>
            <a:r>
              <a:rPr lang="en-US" sz="2200"/>
              <a:t>TF-IDF</a:t>
            </a:r>
          </a:p>
          <a:p>
            <a:r>
              <a:rPr lang="en-US" sz="2200"/>
              <a:t>Word2vec</a:t>
            </a:r>
          </a:p>
        </p:txBody>
      </p:sp>
    </p:spTree>
    <p:extLst>
      <p:ext uri="{BB962C8B-B14F-4D97-AF65-F5344CB8AC3E}">
        <p14:creationId xmlns:p14="http://schemas.microsoft.com/office/powerpoint/2010/main" val="1719737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F19B25B-21E3-67DE-6E52-10C41418152F}"/>
              </a:ext>
            </a:extLst>
          </p:cNvPr>
          <p:cNvSpPr>
            <a:spLocks noGrp="1"/>
          </p:cNvSpPr>
          <p:nvPr>
            <p:ph type="title"/>
          </p:nvPr>
        </p:nvSpPr>
        <p:spPr>
          <a:xfrm>
            <a:off x="765051" y="662400"/>
            <a:ext cx="3384000" cy="1492132"/>
          </a:xfrm>
        </p:spPr>
        <p:txBody>
          <a:bodyPr anchor="t">
            <a:normAutofit/>
          </a:bodyPr>
          <a:lstStyle/>
          <a:p>
            <a:r>
              <a:rPr lang="en-CA" b="1" dirty="0">
                <a:solidFill>
                  <a:schemeClr val="bg1"/>
                </a:solidFill>
              </a:rPr>
              <a:t>TF-IDF</a:t>
            </a:r>
            <a:endParaRPr lang="en-IN" b="1" dirty="0">
              <a:solidFill>
                <a:schemeClr val="bg1"/>
              </a:solidFill>
            </a:endParaRPr>
          </a:p>
        </p:txBody>
      </p:sp>
      <p:sp>
        <p:nvSpPr>
          <p:cNvPr id="3" name="Content Placeholder 2">
            <a:extLst>
              <a:ext uri="{FF2B5EF4-FFF2-40B4-BE49-F238E27FC236}">
                <a16:creationId xmlns:a16="http://schemas.microsoft.com/office/drawing/2014/main" id="{76F2CC0F-032E-2AFF-C882-1958F907C6A5}"/>
              </a:ext>
            </a:extLst>
          </p:cNvPr>
          <p:cNvSpPr>
            <a:spLocks noGrp="1"/>
          </p:cNvSpPr>
          <p:nvPr>
            <p:ph idx="1"/>
          </p:nvPr>
        </p:nvSpPr>
        <p:spPr>
          <a:xfrm>
            <a:off x="496957" y="1729409"/>
            <a:ext cx="3652094" cy="4401391"/>
          </a:xfrm>
        </p:spPr>
        <p:txBody>
          <a:bodyPr>
            <a:normAutofit lnSpcReduction="10000"/>
          </a:bodyPr>
          <a:lstStyle/>
          <a:p>
            <a:r>
              <a:rPr lang="en-US" sz="1600" dirty="0">
                <a:solidFill>
                  <a:schemeClr val="bg1">
                    <a:alpha val="60000"/>
                  </a:schemeClr>
                </a:solidFill>
              </a:rPr>
              <a:t>Term Frequency-Inverse Document Frequency is a statistical measure that evaluates how relevant a word is to a document in a collection of documents. </a:t>
            </a:r>
          </a:p>
          <a:p>
            <a:r>
              <a:rPr lang="en-US" sz="1600" dirty="0">
                <a:solidFill>
                  <a:schemeClr val="bg1">
                    <a:alpha val="60000"/>
                  </a:schemeClr>
                </a:solidFill>
              </a:rPr>
              <a:t>This is done by multiplying two metrics: how many times a word appears in a document and the inverse document frequency of the word across a set of documents. </a:t>
            </a:r>
          </a:p>
          <a:p>
            <a:r>
              <a:rPr lang="en-US" sz="1600" dirty="0">
                <a:solidFill>
                  <a:schemeClr val="bg1">
                    <a:alpha val="60000"/>
                  </a:schemeClr>
                </a:solidFill>
              </a:rPr>
              <a:t>Here we have used the </a:t>
            </a:r>
            <a:r>
              <a:rPr lang="en-US" sz="1600" dirty="0" err="1">
                <a:solidFill>
                  <a:schemeClr val="bg1">
                    <a:alpha val="60000"/>
                  </a:schemeClr>
                </a:solidFill>
              </a:rPr>
              <a:t>TfidfVectorizer</a:t>
            </a:r>
            <a:r>
              <a:rPr lang="en-US" sz="1600" dirty="0">
                <a:solidFill>
                  <a:schemeClr val="bg1">
                    <a:alpha val="60000"/>
                  </a:schemeClr>
                </a:solidFill>
              </a:rPr>
              <a:t> class of the </a:t>
            </a:r>
            <a:r>
              <a:rPr lang="en-US" sz="1600" dirty="0" err="1">
                <a:solidFill>
                  <a:schemeClr val="bg1">
                    <a:alpha val="60000"/>
                  </a:schemeClr>
                </a:solidFill>
              </a:rPr>
              <a:t>Sklearn</a:t>
            </a:r>
            <a:r>
              <a:rPr lang="en-US" sz="1600" dirty="0">
                <a:solidFill>
                  <a:schemeClr val="bg1">
                    <a:alpha val="60000"/>
                  </a:schemeClr>
                </a:solidFill>
              </a:rPr>
              <a:t> library to convert the words to vectors.</a:t>
            </a:r>
          </a:p>
          <a:p>
            <a:r>
              <a:rPr lang="en-CA" sz="1600" dirty="0">
                <a:solidFill>
                  <a:schemeClr val="bg1">
                    <a:alpha val="60000"/>
                  </a:schemeClr>
                </a:solidFill>
              </a:rPr>
              <a:t>Here we discovered that from all features, 61.29% of data is none zero, and 39% of features contain zeros because of the uneven length of news text. </a:t>
            </a:r>
          </a:p>
          <a:p>
            <a:endParaRPr lang="en-CA" sz="1600" dirty="0">
              <a:solidFill>
                <a:schemeClr val="bg1">
                  <a:alpha val="60000"/>
                </a:schemeClr>
              </a:solidFill>
            </a:endParaRPr>
          </a:p>
        </p:txBody>
      </p:sp>
      <p:pic>
        <p:nvPicPr>
          <p:cNvPr id="4" name="Picture 3">
            <a:extLst>
              <a:ext uri="{FF2B5EF4-FFF2-40B4-BE49-F238E27FC236}">
                <a16:creationId xmlns:a16="http://schemas.microsoft.com/office/drawing/2014/main" id="{E01B3227-424E-7275-64A9-05ADD26663CE}"/>
              </a:ext>
            </a:extLst>
          </p:cNvPr>
          <p:cNvPicPr>
            <a:picLocks noChangeAspect="1"/>
          </p:cNvPicPr>
          <p:nvPr/>
        </p:nvPicPr>
        <p:blipFill>
          <a:blip r:embed="rId2"/>
          <a:stretch>
            <a:fillRect/>
          </a:stretch>
        </p:blipFill>
        <p:spPr>
          <a:xfrm>
            <a:off x="5861731" y="662400"/>
            <a:ext cx="5565218" cy="5468400"/>
          </a:xfrm>
          <a:prstGeom prst="rect">
            <a:avLst/>
          </a:prstGeom>
        </p:spPr>
      </p:pic>
    </p:spTree>
    <p:extLst>
      <p:ext uri="{BB962C8B-B14F-4D97-AF65-F5344CB8AC3E}">
        <p14:creationId xmlns:p14="http://schemas.microsoft.com/office/powerpoint/2010/main" val="418154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6" name="Rectangle 10247">
            <a:extLst>
              <a:ext uri="{FF2B5EF4-FFF2-40B4-BE49-F238E27FC236}">
                <a16:creationId xmlns:a16="http://schemas.microsoft.com/office/drawing/2014/main" id="{BBDB9CBB-F581-4208-9C34-D4E8577A9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5F54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ounded Rectangle 9">
            <a:extLst>
              <a:ext uri="{FF2B5EF4-FFF2-40B4-BE49-F238E27FC236}">
                <a16:creationId xmlns:a16="http://schemas.microsoft.com/office/drawing/2014/main" id="{F8F2DBF4-5F7B-457C-98A0-0337482F2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1" name="Picture 1" descr="page5image19709584">
            <a:extLst>
              <a:ext uri="{FF2B5EF4-FFF2-40B4-BE49-F238E27FC236}">
                <a16:creationId xmlns:a16="http://schemas.microsoft.com/office/drawing/2014/main" id="{82F68F11-6F12-1E66-BCA0-6E2CD7AF2E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672" y="848925"/>
            <a:ext cx="3026664" cy="154359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5image19698560">
            <a:extLst>
              <a:ext uri="{FF2B5EF4-FFF2-40B4-BE49-F238E27FC236}">
                <a16:creationId xmlns:a16="http://schemas.microsoft.com/office/drawing/2014/main" id="{37A0A262-0FF6-B5F0-E7E2-2ED4D1B093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4672" y="2583435"/>
            <a:ext cx="3026664" cy="1543599"/>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5image19701056">
            <a:extLst>
              <a:ext uri="{FF2B5EF4-FFF2-40B4-BE49-F238E27FC236}">
                <a16:creationId xmlns:a16="http://schemas.microsoft.com/office/drawing/2014/main" id="{A7A2B2E0-6C53-09F3-441A-758C31E34AD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4672" y="4364943"/>
            <a:ext cx="3026663" cy="1483065"/>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D732B3-310D-2219-5432-766DB8EE2F19}"/>
              </a:ext>
            </a:extLst>
          </p:cNvPr>
          <p:cNvSpPr>
            <a:spLocks noGrp="1"/>
          </p:cNvSpPr>
          <p:nvPr>
            <p:ph idx="1"/>
          </p:nvPr>
        </p:nvSpPr>
        <p:spPr>
          <a:xfrm>
            <a:off x="5116880" y="2438400"/>
            <a:ext cx="6422848" cy="3785419"/>
          </a:xfrm>
        </p:spPr>
        <p:txBody>
          <a:bodyPr>
            <a:normAutofit/>
          </a:bodyPr>
          <a:lstStyle/>
          <a:p>
            <a:r>
              <a:rPr lang="en-US" sz="2000"/>
              <a:t>To train and evaluate the model, we split the dataset into train-test with a ratio of 80-20%. h. We have trained the model with three different classifiers.</a:t>
            </a:r>
          </a:p>
          <a:p>
            <a:r>
              <a:rPr lang="en-IN" sz="2000"/>
              <a:t>Naive Bayes Classifier</a:t>
            </a:r>
            <a:endParaRPr lang="en-US" sz="2000"/>
          </a:p>
          <a:p>
            <a:r>
              <a:rPr lang="en-IN" sz="2000"/>
              <a:t>SGD Classifier</a:t>
            </a:r>
          </a:p>
          <a:p>
            <a:r>
              <a:rPr lang="fr-FR" sz="2000"/>
              <a:t>Support Vector Machine(SVM) Classifier</a:t>
            </a:r>
            <a:endParaRPr lang="en-IN" sz="2000" dirty="0"/>
          </a:p>
        </p:txBody>
      </p:sp>
    </p:spTree>
    <p:extLst>
      <p:ext uri="{BB962C8B-B14F-4D97-AF65-F5344CB8AC3E}">
        <p14:creationId xmlns:p14="http://schemas.microsoft.com/office/powerpoint/2010/main" val="407908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6995-93B7-F445-3AD4-965F4453D858}"/>
              </a:ext>
            </a:extLst>
          </p:cNvPr>
          <p:cNvSpPr>
            <a:spLocks noGrp="1"/>
          </p:cNvSpPr>
          <p:nvPr>
            <p:ph type="title"/>
          </p:nvPr>
        </p:nvSpPr>
        <p:spPr>
          <a:xfrm>
            <a:off x="648929" y="629266"/>
            <a:ext cx="3505495" cy="1622321"/>
          </a:xfrm>
        </p:spPr>
        <p:txBody>
          <a:bodyPr>
            <a:normAutofit/>
          </a:bodyPr>
          <a:lstStyle/>
          <a:p>
            <a:r>
              <a:rPr lang="en-IN" dirty="0">
                <a:latin typeface="+mn-lt"/>
              </a:rPr>
              <a:t>Train-Test Summary</a:t>
            </a:r>
          </a:p>
        </p:txBody>
      </p:sp>
      <p:sp>
        <p:nvSpPr>
          <p:cNvPr id="3" name="Content Placeholder 2">
            <a:extLst>
              <a:ext uri="{FF2B5EF4-FFF2-40B4-BE49-F238E27FC236}">
                <a16:creationId xmlns:a16="http://schemas.microsoft.com/office/drawing/2014/main" id="{E3D732B3-310D-2219-5432-766DB8EE2F19}"/>
              </a:ext>
            </a:extLst>
          </p:cNvPr>
          <p:cNvSpPr>
            <a:spLocks noGrp="1"/>
          </p:cNvSpPr>
          <p:nvPr>
            <p:ph idx="1"/>
          </p:nvPr>
        </p:nvSpPr>
        <p:spPr>
          <a:xfrm>
            <a:off x="648931" y="2438400"/>
            <a:ext cx="3505494" cy="3785419"/>
          </a:xfrm>
        </p:spPr>
        <p:txBody>
          <a:bodyPr>
            <a:normAutofit/>
          </a:bodyPr>
          <a:lstStyle/>
          <a:p>
            <a:pPr>
              <a:buFont typeface="Arial" panose="020B0604020202020204" pitchFamily="34" charset="0"/>
              <a:buChar char="•"/>
            </a:pPr>
            <a:r>
              <a:rPr lang="en-US" sz="2000" b="0" i="0">
                <a:effectLst/>
              </a:rPr>
              <a:t>From all three classification models, Support Vector Machine Classifier performed well with train accuracy of 96% and test accuracy of 71% other than Naïve Bayes with 81%-69% Train-Test and SGD with 85%-70% train-test accuracy.</a:t>
            </a:r>
          </a:p>
        </p:txBody>
      </p:sp>
      <p:sp>
        <p:nvSpPr>
          <p:cNvPr id="12294" name="Rectangle 1229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89" name="Picture 1" descr="page5image19700016">
            <a:extLst>
              <a:ext uri="{FF2B5EF4-FFF2-40B4-BE49-F238E27FC236}">
                <a16:creationId xmlns:a16="http://schemas.microsoft.com/office/drawing/2014/main" id="{D055E935-A8A9-7527-A0DF-402C1EA5E4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2908" y="807593"/>
            <a:ext cx="6005238"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8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0" name="Rectangle 13319">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BD859-882E-AC74-B850-41A34D1C64F6}"/>
              </a:ext>
            </a:extLst>
          </p:cNvPr>
          <p:cNvSpPr>
            <a:spLocks noGrp="1"/>
          </p:cNvSpPr>
          <p:nvPr>
            <p:ph type="title"/>
          </p:nvPr>
        </p:nvSpPr>
        <p:spPr>
          <a:xfrm>
            <a:off x="612648" y="365125"/>
            <a:ext cx="6986015" cy="1776484"/>
          </a:xfrm>
        </p:spPr>
        <p:txBody>
          <a:bodyPr anchor="b">
            <a:normAutofit/>
          </a:bodyPr>
          <a:lstStyle/>
          <a:p>
            <a:r>
              <a:rPr lang="en-IN" sz="5400" b="1" dirty="0">
                <a:latin typeface="+mn-lt"/>
              </a:rPr>
              <a:t>Word2Vec</a:t>
            </a:r>
            <a:r>
              <a:rPr lang="en-IN" sz="5400" dirty="0">
                <a:latin typeface="+mn-lt"/>
              </a:rPr>
              <a:t> </a:t>
            </a:r>
          </a:p>
        </p:txBody>
      </p:sp>
      <p:pic>
        <p:nvPicPr>
          <p:cNvPr id="13314" name="Picture 2" descr="page6image19653360">
            <a:extLst>
              <a:ext uri="{FF2B5EF4-FFF2-40B4-BE49-F238E27FC236}">
                <a16:creationId xmlns:a16="http://schemas.microsoft.com/office/drawing/2014/main" id="{4D3D9CFE-AEE8-329A-B37C-97E593C102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8663" y="3181758"/>
            <a:ext cx="4312782" cy="494483"/>
          </a:xfrm>
          <a:prstGeom prst="rect">
            <a:avLst/>
          </a:prstGeom>
          <a:noFill/>
          <a:extLst>
            <a:ext uri="{909E8E84-426E-40DD-AFC4-6F175D3DCCD1}">
              <a14:hiddenFill xmlns:a14="http://schemas.microsoft.com/office/drawing/2010/main">
                <a:solidFill>
                  <a:srgbClr val="FFFFFF"/>
                </a:solidFill>
              </a14:hiddenFill>
            </a:ext>
          </a:extLst>
        </p:spPr>
      </p:pic>
      <p:sp>
        <p:nvSpPr>
          <p:cNvPr id="13322"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05AEB5-E7AB-8B7E-1D38-D3EA8FF1087A}"/>
              </a:ext>
            </a:extLst>
          </p:cNvPr>
          <p:cNvSpPr>
            <a:spLocks noGrp="1"/>
          </p:cNvSpPr>
          <p:nvPr>
            <p:ph idx="1"/>
          </p:nvPr>
        </p:nvSpPr>
        <p:spPr>
          <a:xfrm>
            <a:off x="612648" y="2504819"/>
            <a:ext cx="6986016" cy="3672144"/>
          </a:xfrm>
        </p:spPr>
        <p:txBody>
          <a:bodyPr>
            <a:normAutofit/>
          </a:bodyPr>
          <a:lstStyle/>
          <a:p>
            <a:r>
              <a:rPr lang="en-US" sz="1700" dirty="0"/>
              <a:t>Word2vec is a technique for natural language processing to convert words into vectors. The word2vec algorithm uses a neural network model to learn word associations from a large corpus of text. Once trained, such a model can detect synonymous words or suggest different words for a partial sentence.</a:t>
            </a:r>
          </a:p>
          <a:p>
            <a:r>
              <a:rPr lang="en-US" sz="1700" dirty="0"/>
              <a:t>Here we have taken the </a:t>
            </a:r>
            <a:r>
              <a:rPr lang="en-US" sz="1700" dirty="0" err="1"/>
              <a:t>lemmatized_words</a:t>
            </a:r>
            <a:r>
              <a:rPr lang="en-US" sz="1700" dirty="0"/>
              <a:t> for training the network.</a:t>
            </a:r>
          </a:p>
          <a:p>
            <a:r>
              <a:rPr lang="en-US" sz="1700" dirty="0"/>
              <a:t>We have trained the word2vec model using </a:t>
            </a:r>
            <a:r>
              <a:rPr lang="en-US" sz="1700" dirty="0" err="1"/>
              <a:t>Gensim’s</a:t>
            </a:r>
            <a:r>
              <a:rPr lang="en-US" sz="1700" dirty="0"/>
              <a:t> Word2Vec function with </a:t>
            </a:r>
            <a:r>
              <a:rPr lang="en-US" sz="1700" dirty="0" err="1"/>
              <a:t>vector_size</a:t>
            </a:r>
            <a:r>
              <a:rPr lang="en-US" sz="1700" dirty="0"/>
              <a:t>=500 and window=100 with a </a:t>
            </a:r>
            <a:r>
              <a:rPr lang="en-US" sz="1700" dirty="0" err="1"/>
              <a:t>min_count</a:t>
            </a:r>
            <a:r>
              <a:rPr lang="en-US" sz="1700" dirty="0"/>
              <a:t> of 20.</a:t>
            </a:r>
          </a:p>
          <a:p>
            <a:r>
              <a:rPr lang="en-US" sz="1700" dirty="0"/>
              <a:t>Generated aggregated sentence vectors based on the word vectors for each word in the sentence</a:t>
            </a:r>
          </a:p>
          <a:p>
            <a:r>
              <a:rPr lang="en-US" sz="1700" dirty="0"/>
              <a:t>Compute final sentence vectors by averaging the word vectors for the words contained in the sentence</a:t>
            </a:r>
            <a:endParaRPr lang="en-IN" sz="1700" dirty="0"/>
          </a:p>
        </p:txBody>
      </p:sp>
      <p:pic>
        <p:nvPicPr>
          <p:cNvPr id="13315" name="Picture 3" descr="page6image19655232">
            <a:extLst>
              <a:ext uri="{FF2B5EF4-FFF2-40B4-BE49-F238E27FC236}">
                <a16:creationId xmlns:a16="http://schemas.microsoft.com/office/drawing/2014/main" id="{566028AB-1289-042D-C71E-4EDECDF024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8664" y="4580128"/>
            <a:ext cx="4312782" cy="159683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descr="page6image19647120">
            <a:extLst>
              <a:ext uri="{FF2B5EF4-FFF2-40B4-BE49-F238E27FC236}">
                <a16:creationId xmlns:a16="http://schemas.microsoft.com/office/drawing/2014/main" id="{3FACD015-5427-DD4D-693B-A563ADA5D1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98664" y="869542"/>
            <a:ext cx="4312782" cy="159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75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8" name="Rectangle 1435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page7image19865936">
            <a:extLst>
              <a:ext uri="{FF2B5EF4-FFF2-40B4-BE49-F238E27FC236}">
                <a16:creationId xmlns:a16="http://schemas.microsoft.com/office/drawing/2014/main" id="{AC23D593-1FAA-88BE-1FE1-A1C0E41201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2827" y="2231732"/>
            <a:ext cx="4208618" cy="2104311"/>
          </a:xfrm>
          <a:prstGeom prst="rect">
            <a:avLst/>
          </a:prstGeom>
          <a:noFill/>
          <a:extLst>
            <a:ext uri="{909E8E84-426E-40DD-AFC4-6F175D3DCCD1}">
              <a14:hiddenFill xmlns:a14="http://schemas.microsoft.com/office/drawing/2010/main">
                <a:solidFill>
                  <a:srgbClr val="FFFFFF"/>
                </a:solidFill>
              </a14:hiddenFill>
            </a:ext>
          </a:extLst>
        </p:spPr>
      </p:pic>
      <p:sp>
        <p:nvSpPr>
          <p:cNvPr id="1436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05AEB5-E7AB-8B7E-1D38-D3EA8FF1087A}"/>
              </a:ext>
            </a:extLst>
          </p:cNvPr>
          <p:cNvSpPr>
            <a:spLocks noGrp="1"/>
          </p:cNvSpPr>
          <p:nvPr>
            <p:ph idx="1"/>
          </p:nvPr>
        </p:nvSpPr>
        <p:spPr>
          <a:xfrm>
            <a:off x="612648" y="2504819"/>
            <a:ext cx="6986016" cy="3672144"/>
          </a:xfrm>
        </p:spPr>
        <p:txBody>
          <a:bodyPr>
            <a:normAutofit/>
          </a:bodyPr>
          <a:lstStyle/>
          <a:p>
            <a:r>
              <a:rPr lang="en-US" sz="2200" dirty="0"/>
              <a:t>We have performed model training with three different classifiers.</a:t>
            </a:r>
          </a:p>
          <a:p>
            <a:pPr marL="571500" indent="-571500">
              <a:buAutoNum type="romanLcPeriod"/>
            </a:pPr>
            <a:r>
              <a:rPr lang="fr-FR" sz="2200" dirty="0" err="1"/>
              <a:t>Stochastic</a:t>
            </a:r>
            <a:r>
              <a:rPr lang="fr-FR" sz="2200" dirty="0"/>
              <a:t> Gradient </a:t>
            </a:r>
            <a:r>
              <a:rPr lang="fr-FR" sz="2200" dirty="0" err="1"/>
              <a:t>Descent</a:t>
            </a:r>
            <a:r>
              <a:rPr lang="fr-FR" sz="2200" dirty="0"/>
              <a:t>(SGD) Classifier </a:t>
            </a:r>
            <a:endParaRPr lang="en-US" sz="2200" dirty="0"/>
          </a:p>
          <a:p>
            <a:pPr marL="571500" indent="-571500">
              <a:buAutoNum type="romanLcPeriod"/>
            </a:pPr>
            <a:r>
              <a:rPr lang="en-IN" sz="2200" dirty="0"/>
              <a:t>Random Forest Classifier</a:t>
            </a:r>
            <a:endParaRPr lang="en-US" sz="2200" dirty="0"/>
          </a:p>
          <a:p>
            <a:pPr marL="571500" indent="-571500">
              <a:buAutoNum type="romanLcPeriod"/>
            </a:pPr>
            <a:r>
              <a:rPr lang="fr-FR" sz="2200" dirty="0"/>
              <a:t>Support </a:t>
            </a:r>
            <a:r>
              <a:rPr lang="fr-FR" sz="2200" dirty="0" err="1"/>
              <a:t>Vector</a:t>
            </a:r>
            <a:r>
              <a:rPr lang="fr-FR" sz="2200" dirty="0"/>
              <a:t> Machine(SVM) Classifier</a:t>
            </a:r>
          </a:p>
          <a:p>
            <a:endParaRPr lang="en-IN" sz="2200" dirty="0"/>
          </a:p>
        </p:txBody>
      </p:sp>
      <p:pic>
        <p:nvPicPr>
          <p:cNvPr id="2" name="Picture 1" descr="Text&#10;&#10;Description automatically generated">
            <a:extLst>
              <a:ext uri="{FF2B5EF4-FFF2-40B4-BE49-F238E27FC236}">
                <a16:creationId xmlns:a16="http://schemas.microsoft.com/office/drawing/2014/main" id="{72DFEFB6-491C-0798-DF4A-F10685496D8F}"/>
              </a:ext>
            </a:extLst>
          </p:cNvPr>
          <p:cNvPicPr>
            <a:picLocks noChangeAspect="1"/>
          </p:cNvPicPr>
          <p:nvPr/>
        </p:nvPicPr>
        <p:blipFill>
          <a:blip r:embed="rId3"/>
          <a:stretch>
            <a:fillRect/>
          </a:stretch>
        </p:blipFill>
        <p:spPr>
          <a:xfrm>
            <a:off x="7702827" y="70071"/>
            <a:ext cx="4208618" cy="2135873"/>
          </a:xfrm>
          <a:prstGeom prst="rect">
            <a:avLst/>
          </a:prstGeom>
        </p:spPr>
      </p:pic>
      <p:pic>
        <p:nvPicPr>
          <p:cNvPr id="14337" name="Picture 1" descr="page6image19654400">
            <a:extLst>
              <a:ext uri="{FF2B5EF4-FFF2-40B4-BE49-F238E27FC236}">
                <a16:creationId xmlns:a16="http://schemas.microsoft.com/office/drawing/2014/main" id="{B3765D91-D393-69D5-944E-C7C5444F3F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02828" y="4411888"/>
            <a:ext cx="4208618" cy="212535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C249DD9-EA65-0640-C5AD-C2B5B26B4051}"/>
              </a:ext>
            </a:extLst>
          </p:cNvPr>
          <p:cNvSpPr>
            <a:spLocks noGrp="1"/>
          </p:cNvSpPr>
          <p:nvPr>
            <p:ph type="title"/>
          </p:nvPr>
        </p:nvSpPr>
        <p:spPr>
          <a:xfrm>
            <a:off x="612648" y="365125"/>
            <a:ext cx="6986015" cy="1776484"/>
          </a:xfrm>
        </p:spPr>
        <p:txBody>
          <a:bodyPr anchor="b">
            <a:normAutofit/>
          </a:bodyPr>
          <a:lstStyle/>
          <a:p>
            <a:r>
              <a:rPr lang="en-IN" sz="5400" b="1" dirty="0"/>
              <a:t>Word2Vec</a:t>
            </a:r>
            <a:r>
              <a:rPr lang="en-IN" sz="5400" dirty="0">
                <a:latin typeface="+mn-lt"/>
              </a:rPr>
              <a:t> Model Training</a:t>
            </a:r>
          </a:p>
        </p:txBody>
      </p:sp>
    </p:spTree>
    <p:extLst>
      <p:ext uri="{BB962C8B-B14F-4D97-AF65-F5344CB8AC3E}">
        <p14:creationId xmlns:p14="http://schemas.microsoft.com/office/powerpoint/2010/main" val="393381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5" name="Rectangle 112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BD859-882E-AC74-B850-41A34D1C64F6}"/>
              </a:ext>
            </a:extLst>
          </p:cNvPr>
          <p:cNvSpPr>
            <a:spLocks noGrp="1"/>
          </p:cNvSpPr>
          <p:nvPr>
            <p:ph type="title"/>
          </p:nvPr>
        </p:nvSpPr>
        <p:spPr>
          <a:xfrm>
            <a:off x="630936" y="639520"/>
            <a:ext cx="3429000" cy="1719072"/>
          </a:xfrm>
        </p:spPr>
        <p:txBody>
          <a:bodyPr anchor="b">
            <a:normAutofit/>
          </a:bodyPr>
          <a:lstStyle/>
          <a:p>
            <a:r>
              <a:rPr lang="en-IN" sz="5400" dirty="0"/>
              <a:t>Train-Test Summary</a:t>
            </a:r>
          </a:p>
        </p:txBody>
      </p:sp>
      <p:sp>
        <p:nvSpPr>
          <p:cNvPr id="1127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7A2A825-EBF7-EA07-52D2-3A4B15B39D64}"/>
              </a:ext>
            </a:extLst>
          </p:cNvPr>
          <p:cNvSpPr>
            <a:spLocks noGrp="1"/>
          </p:cNvSpPr>
          <p:nvPr>
            <p:ph idx="1"/>
          </p:nvPr>
        </p:nvSpPr>
        <p:spPr>
          <a:xfrm>
            <a:off x="630936" y="2807208"/>
            <a:ext cx="3429000" cy="3410712"/>
          </a:xfrm>
        </p:spPr>
        <p:txBody>
          <a:bodyPr anchor="t">
            <a:normAutofit/>
          </a:bodyPr>
          <a:lstStyle/>
          <a:p>
            <a:r>
              <a:rPr lang="en-US" sz="2000" dirty="0"/>
              <a:t>For the word2vec word embedding technique from all three classification models, the Support Vector Machine classifier performed well with the train-test, 73%-61% accuracy score.</a:t>
            </a:r>
            <a:endParaRPr lang="en-IN" sz="2000" dirty="0"/>
          </a:p>
        </p:txBody>
      </p:sp>
      <p:pic>
        <p:nvPicPr>
          <p:cNvPr id="11266" name="Picture 2" descr="page7image19871552">
            <a:extLst>
              <a:ext uri="{FF2B5EF4-FFF2-40B4-BE49-F238E27FC236}">
                <a16:creationId xmlns:a16="http://schemas.microsoft.com/office/drawing/2014/main" id="{7FE8243D-141E-D812-BD3B-862C3B3596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0500" y="640080"/>
            <a:ext cx="6411311"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06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b="1">
                <a:solidFill>
                  <a:srgbClr val="3F3F3F"/>
                </a:solidFill>
                <a:latin typeface="+mn-lt"/>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EDE3786A-497F-44B4-B6B3-B2B27BF8ED35}"/>
              </a:ext>
            </a:extLst>
          </p:cNvPr>
          <p:cNvSpPr>
            <a:spLocks noGrp="1"/>
          </p:cNvSpPr>
          <p:nvPr>
            <p:ph sz="half" idx="1"/>
          </p:nvPr>
        </p:nvSpPr>
        <p:spPr>
          <a:xfrm>
            <a:off x="1476915" y="2888250"/>
            <a:ext cx="4297351" cy="2959777"/>
          </a:xfrm>
        </p:spPr>
        <p:txBody>
          <a:bodyPr anchor="t">
            <a:normAutofit/>
          </a:bodyPr>
          <a:lstStyle/>
          <a:p>
            <a:pPr>
              <a:buFont typeface="Wingdings" panose="05000000000000000000" pitchFamily="2" charset="2"/>
              <a:buChar char="q"/>
            </a:pPr>
            <a:r>
              <a:rPr lang="en-US" sz="2000" dirty="0">
                <a:cs typeface="Times New Roman" panose="02020603050405020304" pitchFamily="18" charset="0"/>
              </a:rPr>
              <a:t> Abstract</a:t>
            </a:r>
          </a:p>
          <a:p>
            <a:pPr>
              <a:buFont typeface="Wingdings" panose="05000000000000000000" pitchFamily="2" charset="2"/>
              <a:buChar char="q"/>
            </a:pPr>
            <a:r>
              <a:rPr lang="en-US" sz="2000" dirty="0">
                <a:cs typeface="Times New Roman" panose="02020603050405020304" pitchFamily="18" charset="0"/>
              </a:rPr>
              <a:t> Dataset</a:t>
            </a:r>
          </a:p>
          <a:p>
            <a:pPr>
              <a:buFont typeface="Wingdings" panose="05000000000000000000" pitchFamily="2" charset="2"/>
              <a:buChar char="q"/>
            </a:pPr>
            <a:r>
              <a:rPr lang="en-US" sz="2000" dirty="0">
                <a:cs typeface="Times New Roman" panose="02020603050405020304" pitchFamily="18" charset="0"/>
              </a:rPr>
              <a:t> Exploratory Data Analysis (EDA)</a:t>
            </a:r>
          </a:p>
          <a:p>
            <a:pPr>
              <a:buFont typeface="Wingdings" panose="05000000000000000000" pitchFamily="2" charset="2"/>
              <a:buChar char="q"/>
            </a:pPr>
            <a:r>
              <a:rPr lang="en-US" sz="2000" dirty="0">
                <a:cs typeface="Times New Roman" panose="02020603050405020304" pitchFamily="18" charset="0"/>
              </a:rPr>
              <a:t> Data Preprocessing</a:t>
            </a:r>
          </a:p>
          <a:p>
            <a:pPr>
              <a:buFont typeface="Wingdings" panose="05000000000000000000" pitchFamily="2" charset="2"/>
              <a:buChar char="q"/>
            </a:pPr>
            <a:r>
              <a:rPr lang="en-US" sz="2000" dirty="0">
                <a:cs typeface="Times New Roman" panose="02020603050405020304" pitchFamily="18" charset="0"/>
              </a:rPr>
              <a:t> Tokenization</a:t>
            </a:r>
          </a:p>
          <a:p>
            <a:pPr marL="0" indent="0">
              <a:buNone/>
            </a:pPr>
            <a:endParaRPr lang="en-US" sz="2000" dirty="0">
              <a:cs typeface="Times New Roman" panose="02020603050405020304" pitchFamily="18" charset="0"/>
            </a:endParaRPr>
          </a:p>
          <a:p>
            <a:pPr marL="0" indent="0">
              <a:buNone/>
            </a:pPr>
            <a:endParaRPr lang="en-US" sz="2000" dirty="0"/>
          </a:p>
        </p:txBody>
      </p:sp>
      <p:cxnSp>
        <p:nvCxnSpPr>
          <p:cNvPr id="17" name="Straight Connector 16">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0C81D0D8-F599-438D-A350-0992D6586E54}"/>
              </a:ext>
            </a:extLst>
          </p:cNvPr>
          <p:cNvSpPr>
            <a:spLocks noGrp="1"/>
          </p:cNvSpPr>
          <p:nvPr>
            <p:ph sz="half" idx="2"/>
          </p:nvPr>
        </p:nvSpPr>
        <p:spPr>
          <a:xfrm>
            <a:off x="6417731" y="2888250"/>
            <a:ext cx="4292594" cy="2959778"/>
          </a:xfrm>
        </p:spPr>
        <p:txBody>
          <a:bodyPr anchor="t">
            <a:normAutofit/>
          </a:bodyPr>
          <a:lstStyle/>
          <a:p>
            <a:pPr>
              <a:buFont typeface="Wingdings" panose="05000000000000000000" pitchFamily="2" charset="2"/>
              <a:buChar char="q"/>
            </a:pPr>
            <a:r>
              <a:rPr lang="en-US" sz="2000" dirty="0">
                <a:cs typeface="Times New Roman" panose="02020603050405020304" pitchFamily="18" charset="0"/>
              </a:rPr>
              <a:t> Stemming</a:t>
            </a:r>
          </a:p>
          <a:p>
            <a:pPr>
              <a:buFont typeface="Wingdings" panose="05000000000000000000" pitchFamily="2" charset="2"/>
              <a:buChar char="q"/>
            </a:pPr>
            <a:r>
              <a:rPr lang="en-US" sz="2000" dirty="0">
                <a:cs typeface="Times New Roman" panose="02020603050405020304" pitchFamily="18" charset="0"/>
              </a:rPr>
              <a:t> Train and Test</a:t>
            </a:r>
          </a:p>
          <a:p>
            <a:pPr>
              <a:buFont typeface="Wingdings" panose="05000000000000000000" pitchFamily="2" charset="2"/>
              <a:buChar char="q"/>
            </a:pPr>
            <a:r>
              <a:rPr lang="en-US" sz="2000" dirty="0">
                <a:cs typeface="Times New Roman" panose="02020603050405020304" pitchFamily="18" charset="0"/>
              </a:rPr>
              <a:t> Model Training</a:t>
            </a:r>
          </a:p>
          <a:p>
            <a:pPr>
              <a:buFont typeface="Wingdings" panose="05000000000000000000" pitchFamily="2" charset="2"/>
              <a:buChar char="q"/>
            </a:pPr>
            <a:r>
              <a:rPr lang="en-US" sz="2000" dirty="0">
                <a:cs typeface="Times New Roman" panose="02020603050405020304" pitchFamily="18" charset="0"/>
              </a:rPr>
              <a:t> Classification Report</a:t>
            </a:r>
          </a:p>
          <a:p>
            <a:pPr>
              <a:buFont typeface="Wingdings" panose="05000000000000000000" pitchFamily="2" charset="2"/>
              <a:buChar char="q"/>
            </a:pPr>
            <a:r>
              <a:rPr lang="en-US" sz="2000" dirty="0">
                <a:cs typeface="Times New Roman" panose="02020603050405020304" pitchFamily="18" charset="0"/>
              </a:rPr>
              <a:t> Confusion Matrix</a:t>
            </a:r>
          </a:p>
          <a:p>
            <a:pPr>
              <a:buFont typeface="Wingdings" panose="05000000000000000000" pitchFamily="2" charset="2"/>
              <a:buChar char="q"/>
            </a:pPr>
            <a:endParaRPr lang="en-US" sz="2000" dirty="0"/>
          </a:p>
          <a:p>
            <a:pPr>
              <a:buFont typeface="Wingdings" panose="05000000000000000000" pitchFamily="2" charset="2"/>
              <a:buChar char="q"/>
            </a:pPr>
            <a:endParaRPr lang="en-US" sz="2000" dirty="0"/>
          </a:p>
          <a:p>
            <a:pPr>
              <a:buFont typeface="Wingdings" panose="05000000000000000000" pitchFamily="2" charset="2"/>
              <a:buChar char="q"/>
            </a:pPr>
            <a:endParaRPr lang="en-US" sz="2000" dirty="0"/>
          </a:p>
        </p:txBody>
      </p:sp>
    </p:spTree>
    <p:extLst>
      <p:ext uri="{BB962C8B-B14F-4D97-AF65-F5344CB8AC3E}">
        <p14:creationId xmlns:p14="http://schemas.microsoft.com/office/powerpoint/2010/main" val="15349100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D859-882E-AC74-B850-41A34D1C64F6}"/>
              </a:ext>
            </a:extLst>
          </p:cNvPr>
          <p:cNvSpPr>
            <a:spLocks noGrp="1"/>
          </p:cNvSpPr>
          <p:nvPr>
            <p:ph type="title"/>
          </p:nvPr>
        </p:nvSpPr>
        <p:spPr/>
        <p:txBody>
          <a:bodyPr/>
          <a:lstStyle/>
          <a:p>
            <a:pPr algn="ctr"/>
            <a:r>
              <a:rPr lang="en-IN" b="1" dirty="0"/>
              <a:t>Conclusion</a:t>
            </a:r>
          </a:p>
        </p:txBody>
      </p:sp>
      <p:sp>
        <p:nvSpPr>
          <p:cNvPr id="3" name="Content Placeholder 2">
            <a:extLst>
              <a:ext uri="{FF2B5EF4-FFF2-40B4-BE49-F238E27FC236}">
                <a16:creationId xmlns:a16="http://schemas.microsoft.com/office/drawing/2014/main" id="{5505AEB5-E7AB-8B7E-1D38-D3EA8FF1087A}"/>
              </a:ext>
            </a:extLst>
          </p:cNvPr>
          <p:cNvSpPr>
            <a:spLocks noGrp="1"/>
          </p:cNvSpPr>
          <p:nvPr>
            <p:ph idx="1"/>
          </p:nvPr>
        </p:nvSpPr>
        <p:spPr>
          <a:xfrm>
            <a:off x="838199" y="1825625"/>
            <a:ext cx="10385121" cy="4351338"/>
          </a:xfrm>
        </p:spPr>
        <p:txBody>
          <a:bodyPr>
            <a:normAutofit/>
          </a:bodyPr>
          <a:lstStyle/>
          <a:p>
            <a:r>
              <a:rPr lang="en-US" sz="2400" dirty="0"/>
              <a:t>To conclude, we performed classification on 20 newsgroup datasets with 2 different word embedding techniques with all text pre-processing steps with feature selection to train the classification models. </a:t>
            </a:r>
          </a:p>
          <a:p>
            <a:r>
              <a:rPr lang="en-US" sz="2400" dirty="0"/>
              <a:t>We observe that the TF-IDF vectorization technique performed better for this problem, with a 71% accuracy score higher than Word2Vec embedding using the SVM Classifier. </a:t>
            </a:r>
          </a:p>
          <a:p>
            <a:r>
              <a:rPr lang="en-US" sz="2400" dirty="0"/>
              <a:t>Because the Word2Vec technique is most suitable for recommendation problems, but this is the problem of Multiclass text classification, so for that TI-IDF is best.</a:t>
            </a:r>
            <a:endParaRPr lang="en-IN" sz="2400" dirty="0"/>
          </a:p>
        </p:txBody>
      </p:sp>
    </p:spTree>
    <p:extLst>
      <p:ext uri="{BB962C8B-B14F-4D97-AF65-F5344CB8AC3E}">
        <p14:creationId xmlns:p14="http://schemas.microsoft.com/office/powerpoint/2010/main" val="2443705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88D17-A333-BE22-E532-0F2EB275FB6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kern="1200">
                <a:solidFill>
                  <a:schemeClr val="tx2"/>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4E8AB631-5BA2-E969-8780-E3C0EFF55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8233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76F05A5-7C9C-49D7-B299-E69C958D8231}"/>
              </a:ext>
            </a:extLst>
          </p:cNvPr>
          <p:cNvSpPr>
            <a:spLocks noGrp="1"/>
          </p:cNvSpPr>
          <p:nvPr>
            <p:ph type="title"/>
          </p:nvPr>
        </p:nvSpPr>
        <p:spPr>
          <a:xfrm>
            <a:off x="1271588" y="662400"/>
            <a:ext cx="10055721" cy="1325563"/>
          </a:xfrm>
        </p:spPr>
        <p:txBody>
          <a:bodyPr vert="horz" lIns="91440" tIns="45720" rIns="91440" bIns="45720" rtlCol="0" anchor="t">
            <a:normAutofit/>
          </a:bodyPr>
          <a:lstStyle/>
          <a:p>
            <a:r>
              <a:rPr lang="en-US" b="1" kern="1200">
                <a:solidFill>
                  <a:schemeClr val="tx1"/>
                </a:solidFill>
                <a:latin typeface="+mj-lt"/>
                <a:ea typeface="+mj-ea"/>
                <a:cs typeface="+mj-cs"/>
              </a:rPr>
              <a:t>Abstract</a:t>
            </a:r>
          </a:p>
        </p:txBody>
      </p:sp>
      <p:grpSp>
        <p:nvGrpSpPr>
          <p:cNvPr id="18" name="Group 17">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9"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0"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1" name="Content Placeholder 10">
            <a:extLst>
              <a:ext uri="{FF2B5EF4-FFF2-40B4-BE49-F238E27FC236}">
                <a16:creationId xmlns:a16="http://schemas.microsoft.com/office/drawing/2014/main" id="{DAF4231C-3555-428C-AB2D-5CDD25AD0093}"/>
              </a:ext>
            </a:extLst>
          </p:cNvPr>
          <p:cNvSpPr>
            <a:spLocks noGrp="1"/>
          </p:cNvSpPr>
          <p:nvPr>
            <p:ph sz="half" idx="1"/>
          </p:nvPr>
        </p:nvSpPr>
        <p:spPr>
          <a:xfrm>
            <a:off x="1251678" y="2286001"/>
            <a:ext cx="10089112" cy="3909599"/>
          </a:xfrm>
        </p:spPr>
        <p:txBody>
          <a:bodyPr vert="horz" lIns="91440" tIns="45720" rIns="91440" bIns="45720" rtlCol="0">
            <a:normAutofit/>
          </a:bodyPr>
          <a:lstStyle/>
          <a:p>
            <a:r>
              <a:rPr lang="en-US" sz="2000">
                <a:solidFill>
                  <a:schemeClr val="tx1">
                    <a:alpha val="60000"/>
                  </a:schemeClr>
                </a:solidFill>
              </a:rPr>
              <a:t>Analyzed and processed text data of 20 newsgroups text datasets with different techniques to get meaningful words from the dataset and converted them into word vectors using two different word embedding strategies, TF-IDF and Word2Vec, and trained the vectorized data using three different machine learning models, from all the training we got maximum training accuracy of 96% and testing accuracy of 71% using Support Vector Machine Classifier with the vectorizer TF-IDF.</a:t>
            </a:r>
          </a:p>
          <a:p>
            <a:r>
              <a:rPr lang="en-US" sz="2000">
                <a:solidFill>
                  <a:schemeClr val="tx1">
                    <a:alpha val="60000"/>
                  </a:schemeClr>
                </a:solidFill>
              </a:rPr>
              <a:t>It is essential to classify the new topics for the chatbots and AI assistants to give recommendations based on the reader’s interest in addressing this problem; we have chosen the news dataset with 20 different topics as labels and trained the model to predict the news text.</a:t>
            </a:r>
          </a:p>
        </p:txBody>
      </p:sp>
    </p:spTree>
    <p:extLst>
      <p:ext uri="{BB962C8B-B14F-4D97-AF65-F5344CB8AC3E}">
        <p14:creationId xmlns:p14="http://schemas.microsoft.com/office/powerpoint/2010/main" val="212758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71F6FCE1-8678-40F4-9644-79CD5333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C6890E0-99D0-4E33-85F9-FC0FABBC9588}"/>
              </a:ext>
            </a:extLst>
          </p:cNvPr>
          <p:cNvSpPr>
            <a:spLocks noGrp="1"/>
          </p:cNvSpPr>
          <p:nvPr>
            <p:ph type="title"/>
          </p:nvPr>
        </p:nvSpPr>
        <p:spPr>
          <a:xfrm>
            <a:off x="6352230" y="507283"/>
            <a:ext cx="5001569" cy="1544062"/>
          </a:xfrm>
        </p:spPr>
        <p:txBody>
          <a:bodyPr>
            <a:normAutofit/>
          </a:bodyPr>
          <a:lstStyle/>
          <a:p>
            <a:r>
              <a:rPr lang="en-US" sz="4000" b="1">
                <a:latin typeface="+mn-lt"/>
                <a:cs typeface="Times New Roman" panose="02020603050405020304" pitchFamily="18" charset="0"/>
              </a:rPr>
              <a:t>Dataset</a:t>
            </a:r>
            <a:endParaRPr lang="en-IN" sz="4000" b="1">
              <a:latin typeface="+mn-lt"/>
              <a:cs typeface="Times New Roman" panose="02020603050405020304" pitchFamily="18" charset="0"/>
            </a:endParaRPr>
          </a:p>
        </p:txBody>
      </p:sp>
      <p:pic>
        <p:nvPicPr>
          <p:cNvPr id="1025" name="Picture 1" descr="page1image19632400">
            <a:extLst>
              <a:ext uri="{FF2B5EF4-FFF2-40B4-BE49-F238E27FC236}">
                <a16:creationId xmlns:a16="http://schemas.microsoft.com/office/drawing/2014/main" id="{7D30BE00-0A63-8B80-3644-8E70D8F5BC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9354" y="534115"/>
            <a:ext cx="2805787" cy="1893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extLst>
              <a:ext uri="{FF2B5EF4-FFF2-40B4-BE49-F238E27FC236}">
                <a16:creationId xmlns:a16="http://schemas.microsoft.com/office/drawing/2014/main" id="{35C4EBF4-1022-8E48-E427-1E84CC016F94}"/>
              </a:ext>
            </a:extLst>
          </p:cNvPr>
          <p:cNvPicPr>
            <a:picLocks noChangeAspect="1"/>
          </p:cNvPicPr>
          <p:nvPr/>
        </p:nvPicPr>
        <p:blipFill>
          <a:blip r:embed="rId4"/>
          <a:stretch>
            <a:fillRect/>
          </a:stretch>
        </p:blipFill>
        <p:spPr>
          <a:xfrm>
            <a:off x="3184494" y="796941"/>
            <a:ext cx="2805787" cy="1368253"/>
          </a:xfrm>
          <a:prstGeom prst="rect">
            <a:avLst/>
          </a:prstGeom>
        </p:spPr>
      </p:pic>
      <p:pic>
        <p:nvPicPr>
          <p:cNvPr id="1026" name="Picture 2" descr="page1image19636976">
            <a:extLst>
              <a:ext uri="{FF2B5EF4-FFF2-40B4-BE49-F238E27FC236}">
                <a16:creationId xmlns:a16="http://schemas.microsoft.com/office/drawing/2014/main" id="{899F1D4E-5AA5-30E9-DF52-734CDC2D14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9371" y="3422228"/>
            <a:ext cx="5801284" cy="224799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EBA446B0-3119-4604-A46E-C783039A4F5E}"/>
              </a:ext>
            </a:extLst>
          </p:cNvPr>
          <p:cNvSpPr>
            <a:spLocks noGrp="1"/>
          </p:cNvSpPr>
          <p:nvPr>
            <p:ph idx="1"/>
          </p:nvPr>
        </p:nvSpPr>
        <p:spPr>
          <a:xfrm>
            <a:off x="6352230" y="2230733"/>
            <a:ext cx="5001569" cy="3946229"/>
          </a:xfrm>
        </p:spPr>
        <p:txBody>
          <a:bodyPr>
            <a:normAutofit/>
          </a:bodyPr>
          <a:lstStyle/>
          <a:p>
            <a:r>
              <a:rPr lang="en-US" sz="2000"/>
              <a:t>We have used the fetch_20newsgroups API to get the dataset which contains 18846 samples with 2 columns of data and a target.</a:t>
            </a:r>
          </a:p>
          <a:p>
            <a:r>
              <a:rPr lang="en-US" sz="2000"/>
              <a:t> As the target is the integer value, we have mapped the target_lables with it for further analysis</a:t>
            </a:r>
          </a:p>
          <a:p>
            <a:r>
              <a:rPr lang="en-US" sz="2000"/>
              <a:t>The initial shape of the data is 18846 rows and 3 columns.</a:t>
            </a:r>
            <a:endParaRPr lang="en-CA" sz="2000" dirty="0"/>
          </a:p>
        </p:txBody>
      </p:sp>
    </p:spTree>
    <p:extLst>
      <p:ext uri="{BB962C8B-B14F-4D97-AF65-F5344CB8AC3E}">
        <p14:creationId xmlns:p14="http://schemas.microsoft.com/office/powerpoint/2010/main" val="38165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3">
            <a:extLst>
              <a:ext uri="{FF2B5EF4-FFF2-40B4-BE49-F238E27FC236}">
                <a16:creationId xmlns:a16="http://schemas.microsoft.com/office/drawing/2014/main" id="{F5897CCA-486C-491C-B4C1-5E5C95A8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D53A307-028F-4289-8D9C-D4E701B4387C}"/>
              </a:ext>
            </a:extLst>
          </p:cNvPr>
          <p:cNvSpPr>
            <a:spLocks noGrp="1"/>
          </p:cNvSpPr>
          <p:nvPr>
            <p:ph type="title"/>
          </p:nvPr>
        </p:nvSpPr>
        <p:spPr>
          <a:xfrm>
            <a:off x="831988" y="385474"/>
            <a:ext cx="6356606" cy="1843283"/>
          </a:xfrm>
        </p:spPr>
        <p:txBody>
          <a:bodyPr vert="horz" lIns="91440" tIns="45720" rIns="91440" bIns="45720" rtlCol="0" anchor="ctr">
            <a:normAutofit/>
          </a:bodyPr>
          <a:lstStyle/>
          <a:p>
            <a:r>
              <a:rPr lang="en-US" sz="4000" b="1"/>
              <a:t>Exploratory Data Analysis (EDA)</a:t>
            </a:r>
          </a:p>
        </p:txBody>
      </p:sp>
      <p:sp>
        <p:nvSpPr>
          <p:cNvPr id="9" name="Content Placeholder 8">
            <a:extLst>
              <a:ext uri="{FF2B5EF4-FFF2-40B4-BE49-F238E27FC236}">
                <a16:creationId xmlns:a16="http://schemas.microsoft.com/office/drawing/2014/main" id="{030495CF-B674-45BF-BDA4-33ED58CF800D}"/>
              </a:ext>
            </a:extLst>
          </p:cNvPr>
          <p:cNvSpPr>
            <a:spLocks noGrp="1"/>
          </p:cNvSpPr>
          <p:nvPr>
            <p:ph sz="half" idx="1"/>
          </p:nvPr>
        </p:nvSpPr>
        <p:spPr>
          <a:xfrm>
            <a:off x="831987" y="2400472"/>
            <a:ext cx="6358432" cy="3728615"/>
          </a:xfrm>
        </p:spPr>
        <p:txBody>
          <a:bodyPr vert="horz" lIns="91440" tIns="45720" rIns="91440" bIns="45720" rtlCol="0">
            <a:normAutofit/>
          </a:bodyPr>
          <a:lstStyle/>
          <a:p>
            <a:r>
              <a:rPr lang="en-US" sz="2000" dirty="0"/>
              <a:t>We have three data initially </a:t>
            </a:r>
          </a:p>
          <a:p>
            <a:pPr marL="0"/>
            <a:r>
              <a:rPr lang="en-US" sz="2000" dirty="0" err="1"/>
              <a:t>i</a:t>
            </a:r>
            <a:r>
              <a:rPr lang="en-US" sz="2000" dirty="0"/>
              <a:t>. Data: which contains the text of the news.</a:t>
            </a:r>
          </a:p>
          <a:p>
            <a:pPr marL="0"/>
            <a:r>
              <a:rPr lang="en-US" sz="2000" dirty="0"/>
              <a:t>ii. Target: which is the integer value of labels.</a:t>
            </a:r>
          </a:p>
          <a:p>
            <a:pPr marL="0"/>
            <a:r>
              <a:rPr lang="en-US" sz="2000" dirty="0"/>
              <a:t>iii. </a:t>
            </a:r>
            <a:r>
              <a:rPr lang="en-US" sz="2000" dirty="0" err="1"/>
              <a:t>Target_labels</a:t>
            </a:r>
            <a:r>
              <a:rPr lang="en-US" sz="2000" dirty="0"/>
              <a:t>: which is the string of the labels.</a:t>
            </a:r>
          </a:p>
          <a:p>
            <a:r>
              <a:rPr lang="en-US" sz="2000" dirty="0"/>
              <a:t>The total count and frequency of the labels average are 750+.</a:t>
            </a:r>
          </a:p>
        </p:txBody>
      </p:sp>
      <p:pic>
        <p:nvPicPr>
          <p:cNvPr id="2049" name="Picture 1" descr="page2image19869680">
            <a:extLst>
              <a:ext uri="{FF2B5EF4-FFF2-40B4-BE49-F238E27FC236}">
                <a16:creationId xmlns:a16="http://schemas.microsoft.com/office/drawing/2014/main" id="{F1C7B95A-9094-14AD-84BC-8DF972F8F2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65" b="2"/>
          <a:stretch/>
        </p:blipFill>
        <p:spPr bwMode="auto">
          <a:xfrm>
            <a:off x="7556409" y="557190"/>
            <a:ext cx="3995928" cy="557189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Content Placeholder 8">
            <a:extLst>
              <a:ext uri="{FF2B5EF4-FFF2-40B4-BE49-F238E27FC236}">
                <a16:creationId xmlns:a16="http://schemas.microsoft.com/office/drawing/2014/main" id="{4C4BD5D4-3A13-D243-7E5A-E64E702699ED}"/>
              </a:ext>
            </a:extLst>
          </p:cNvPr>
          <p:cNvSpPr txBox="1">
            <a:spLocks/>
          </p:cNvSpPr>
          <p:nvPr/>
        </p:nvSpPr>
        <p:spPr>
          <a:xfrm>
            <a:off x="990600" y="1978025"/>
            <a:ext cx="61351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rgbClr val="202124"/>
              </a:solidFill>
              <a:cs typeface="Times New Roman" panose="02020603050405020304" pitchFamily="18" charset="0"/>
            </a:endParaRPr>
          </a:p>
        </p:txBody>
      </p:sp>
    </p:spTree>
    <p:extLst>
      <p:ext uri="{BB962C8B-B14F-4D97-AF65-F5344CB8AC3E}">
        <p14:creationId xmlns:p14="http://schemas.microsoft.com/office/powerpoint/2010/main" val="8826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092" name="Rectangle 3077">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page2image19864064">
            <a:extLst>
              <a:ext uri="{FF2B5EF4-FFF2-40B4-BE49-F238E27FC236}">
                <a16:creationId xmlns:a16="http://schemas.microsoft.com/office/drawing/2014/main" id="{83384353-FC6E-7965-D9E0-575F112A2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13" r="1" b="24655"/>
          <a:stretch/>
        </p:blipFill>
        <p:spPr bwMode="auto">
          <a:xfrm>
            <a:off x="643467" y="643467"/>
            <a:ext cx="10905066" cy="5571066"/>
          </a:xfrm>
          <a:prstGeom prst="rect">
            <a:avLst/>
          </a:prstGeom>
          <a:noFill/>
          <a:ln w="190500">
            <a:solidFill>
              <a:srgbClr val="FFFFFF"/>
            </a:solidFill>
            <a:miter lim="800000"/>
          </a:ln>
          <a:effectLst>
            <a:outerShdw blurRad="76200" dist="19050" dir="5400000" algn="t" rotWithShape="0">
              <a:prstClr val="black">
                <a:alpha val="55000"/>
              </a:prstClr>
            </a:outerShdw>
          </a:effectLst>
          <a:extLst>
            <a:ext uri="{909E8E84-426E-40DD-AFC4-6F175D3DCCD1}">
              <a14:hiddenFill xmlns:a14="http://schemas.microsoft.com/office/drawing/2010/main">
                <a:solidFill>
                  <a:srgbClr val="FFFFFF"/>
                </a:solidFill>
              </a14:hiddenFill>
            </a:ext>
          </a:extLst>
        </p:spPr>
      </p:pic>
      <p:sp>
        <p:nvSpPr>
          <p:cNvPr id="2" name="Content Placeholder 8">
            <a:extLst>
              <a:ext uri="{FF2B5EF4-FFF2-40B4-BE49-F238E27FC236}">
                <a16:creationId xmlns:a16="http://schemas.microsoft.com/office/drawing/2014/main" id="{4C4BD5D4-3A13-D243-7E5A-E64E702699ED}"/>
              </a:ext>
            </a:extLst>
          </p:cNvPr>
          <p:cNvSpPr txBox="1">
            <a:spLocks/>
          </p:cNvSpPr>
          <p:nvPr/>
        </p:nvSpPr>
        <p:spPr>
          <a:xfrm>
            <a:off x="990600" y="1978025"/>
            <a:ext cx="61351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rgbClr val="20212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80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12106F-07B4-4A40-95B3-82C26B3D49B2}"/>
              </a:ext>
            </a:extLst>
          </p:cNvPr>
          <p:cNvSpPr>
            <a:spLocks noGrp="1"/>
          </p:cNvSpPr>
          <p:nvPr>
            <p:ph type="title"/>
          </p:nvPr>
        </p:nvSpPr>
        <p:spPr>
          <a:xfrm>
            <a:off x="8045751" y="629266"/>
            <a:ext cx="3667039" cy="1676603"/>
          </a:xfrm>
        </p:spPr>
        <p:txBody>
          <a:bodyPr>
            <a:normAutofit/>
          </a:bodyPr>
          <a:lstStyle/>
          <a:p>
            <a:r>
              <a:rPr lang="en-IN" sz="4000" b="1">
                <a:latin typeface="Calibri" panose="020F0502020204030204" pitchFamily="34" charset="0"/>
                <a:cs typeface="Calibri" panose="020F0502020204030204" pitchFamily="34" charset="0"/>
              </a:rPr>
              <a:t>Pre-processing</a:t>
            </a:r>
          </a:p>
        </p:txBody>
      </p:sp>
      <p:sp>
        <p:nvSpPr>
          <p:cNvPr id="4102" name="Rectangle 4101">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7" name="Picture 1" descr="page2image19862192">
            <a:extLst>
              <a:ext uri="{FF2B5EF4-FFF2-40B4-BE49-F238E27FC236}">
                <a16:creationId xmlns:a16="http://schemas.microsoft.com/office/drawing/2014/main" id="{A9563FDF-79F8-9F64-5A33-4439EE257F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4142" y="1279182"/>
            <a:ext cx="6064660" cy="4299636"/>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439147A3-6881-468A-80DA-FEE396139D6D}"/>
              </a:ext>
            </a:extLst>
          </p:cNvPr>
          <p:cNvSpPr>
            <a:spLocks noGrp="1"/>
          </p:cNvSpPr>
          <p:nvPr>
            <p:ph idx="1"/>
          </p:nvPr>
        </p:nvSpPr>
        <p:spPr>
          <a:xfrm>
            <a:off x="8045753" y="2438401"/>
            <a:ext cx="3667036" cy="3779520"/>
          </a:xfrm>
        </p:spPr>
        <p:txBody>
          <a:bodyPr>
            <a:normAutofit/>
          </a:bodyPr>
          <a:lstStyle/>
          <a:p>
            <a:r>
              <a:rPr lang="en-US" sz="1800" dirty="0">
                <a:latin typeface="Calibri" panose="020F0502020204030204" pitchFamily="34" charset="0"/>
                <a:cs typeface="Calibri" panose="020F0502020204030204" pitchFamily="34" charset="0"/>
              </a:rPr>
              <a:t>We performed pre-processing steps to convert text data into meaningful data to make the computer understandable the text data.</a:t>
            </a:r>
          </a:p>
          <a:p>
            <a:r>
              <a:rPr lang="en-US" sz="1800" dirty="0">
                <a:latin typeface="Calibri" panose="020F0502020204030204" pitchFamily="34" charset="0"/>
                <a:cs typeface="Calibri" panose="020F0502020204030204" pitchFamily="34" charset="0"/>
              </a:rPr>
              <a:t>First, we plot the word cloud to know the frequency of the words, and we discover that many un-useful words have higher frequencies than essential words.</a:t>
            </a:r>
          </a:p>
          <a:p>
            <a:r>
              <a:rPr lang="en-US" sz="1800" dirty="0">
                <a:latin typeface="Calibri" panose="020F0502020204030204" pitchFamily="34" charset="0"/>
                <a:cs typeface="Calibri" panose="020F0502020204030204" pitchFamily="34" charset="0"/>
              </a:rPr>
              <a:t>Here we can see that the occurrence of the “n” is higher in the text data. </a:t>
            </a: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072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AEED1B12-BD6E-4BEA-9EDE-9CD213E44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C9F9B-0A8A-4160-4ABA-4F32D1FC8501}"/>
              </a:ext>
            </a:extLst>
          </p:cNvPr>
          <p:cNvSpPr>
            <a:spLocks noGrp="1"/>
          </p:cNvSpPr>
          <p:nvPr>
            <p:ph type="title"/>
          </p:nvPr>
        </p:nvSpPr>
        <p:spPr>
          <a:xfrm>
            <a:off x="648929" y="341641"/>
            <a:ext cx="3730752" cy="1693776"/>
          </a:xfrm>
        </p:spPr>
        <p:txBody>
          <a:bodyPr vert="horz" lIns="91440" tIns="45720" rIns="91440" bIns="45720" rtlCol="0" anchor="ctr">
            <a:normAutofit/>
          </a:bodyPr>
          <a:lstStyle/>
          <a:p>
            <a:r>
              <a:rPr lang="en-US" sz="3600" b="1"/>
              <a:t>Tokenizing</a:t>
            </a:r>
          </a:p>
        </p:txBody>
      </p:sp>
      <p:sp>
        <p:nvSpPr>
          <p:cNvPr id="4" name="Content Placeholder 3">
            <a:extLst>
              <a:ext uri="{FF2B5EF4-FFF2-40B4-BE49-F238E27FC236}">
                <a16:creationId xmlns:a16="http://schemas.microsoft.com/office/drawing/2014/main" id="{8C878D06-0BC4-D8AB-F373-773FDF333D7A}"/>
              </a:ext>
            </a:extLst>
          </p:cNvPr>
          <p:cNvSpPr>
            <a:spLocks noGrp="1"/>
          </p:cNvSpPr>
          <p:nvPr>
            <p:ph sz="half" idx="1"/>
          </p:nvPr>
        </p:nvSpPr>
        <p:spPr>
          <a:xfrm>
            <a:off x="4864100" y="341641"/>
            <a:ext cx="6675627" cy="1690359"/>
          </a:xfrm>
        </p:spPr>
        <p:txBody>
          <a:bodyPr vert="horz" lIns="91440" tIns="45720" rIns="91440" bIns="45720" rtlCol="0" anchor="ctr">
            <a:normAutofit/>
          </a:bodyPr>
          <a:lstStyle/>
          <a:p>
            <a:r>
              <a:rPr lang="en-US" sz="2000"/>
              <a:t>So, we must perform data cleaning, including removing symbols and ASCII characters, stopping word removal, steaming and lemmatizing. </a:t>
            </a:r>
          </a:p>
          <a:p>
            <a:r>
              <a:rPr lang="en-US" sz="2000"/>
              <a:t> We tokenized the data using NLTK’s word_tokenize function and stored all tokenized words in separate columns</a:t>
            </a:r>
          </a:p>
        </p:txBody>
      </p:sp>
      <p:sp>
        <p:nvSpPr>
          <p:cNvPr id="5129" name="Rectangle 5128">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page3image19763472">
            <a:extLst>
              <a:ext uri="{FF2B5EF4-FFF2-40B4-BE49-F238E27FC236}">
                <a16:creationId xmlns:a16="http://schemas.microsoft.com/office/drawing/2014/main" id="{50CE1EE8-3BD3-4884-9C43-576EA2E5B3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359" b="-2"/>
          <a:stretch/>
        </p:blipFill>
        <p:spPr bwMode="auto">
          <a:xfrm>
            <a:off x="2184401" y="2742910"/>
            <a:ext cx="7823199" cy="334304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page3image19763472">
            <a:extLst>
              <a:ext uri="{FF2B5EF4-FFF2-40B4-BE49-F238E27FC236}">
                <a16:creationId xmlns:a16="http://schemas.microsoft.com/office/drawing/2014/main" id="{B26CCE65-42CA-71A5-54CE-A4E65EECA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816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35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7" name="Rectangle 6149">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58" name="Rectangle 6151">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3">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F09A15F2-9B22-6722-20B8-3F1ABF789980}"/>
              </a:ext>
            </a:extLst>
          </p:cNvPr>
          <p:cNvSpPr>
            <a:spLocks noGrp="1"/>
          </p:cNvSpPr>
          <p:nvPr>
            <p:ph type="title"/>
          </p:nvPr>
        </p:nvSpPr>
        <p:spPr>
          <a:xfrm>
            <a:off x="8016641" y="662400"/>
            <a:ext cx="3410309" cy="1492132"/>
          </a:xfrm>
        </p:spPr>
        <p:txBody>
          <a:bodyPr vert="horz" lIns="91440" tIns="45720" rIns="91440" bIns="45720" rtlCol="0" anchor="t">
            <a:normAutofit/>
          </a:bodyPr>
          <a:lstStyle/>
          <a:p>
            <a:r>
              <a:rPr lang="en-US" b="1" kern="1200">
                <a:solidFill>
                  <a:schemeClr val="tx1"/>
                </a:solidFill>
                <a:latin typeface="+mj-lt"/>
                <a:ea typeface="+mj-ea"/>
                <a:cs typeface="+mj-cs"/>
              </a:rPr>
              <a:t>Removing Stop Words</a:t>
            </a:r>
          </a:p>
        </p:txBody>
      </p:sp>
      <p:sp>
        <p:nvSpPr>
          <p:cNvPr id="6156" name="Freeform: Shape 6155">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descr="page3image19766384">
            <a:extLst>
              <a:ext uri="{FF2B5EF4-FFF2-40B4-BE49-F238E27FC236}">
                <a16:creationId xmlns:a16="http://schemas.microsoft.com/office/drawing/2014/main" id="{B71BFB37-6FC6-59B3-2DDC-EC434B1DF3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689" y="2154533"/>
            <a:ext cx="6933147" cy="266925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5AF8C6C-9367-4D09-2578-B9224A879209}"/>
              </a:ext>
            </a:extLst>
          </p:cNvPr>
          <p:cNvSpPr>
            <a:spLocks noGrp="1"/>
          </p:cNvSpPr>
          <p:nvPr>
            <p:ph sz="half" idx="1"/>
          </p:nvPr>
        </p:nvSpPr>
        <p:spPr>
          <a:xfrm>
            <a:off x="8016641" y="2286000"/>
            <a:ext cx="3410309" cy="3844800"/>
          </a:xfrm>
        </p:spPr>
        <p:txBody>
          <a:bodyPr vert="horz" lIns="91440" tIns="45720" rIns="91440" bIns="45720" rtlCol="0">
            <a:normAutofit/>
          </a:bodyPr>
          <a:lstStyle/>
          <a:p>
            <a:r>
              <a:rPr lang="en-US" sz="2000">
                <a:solidFill>
                  <a:schemeClr val="tx1">
                    <a:alpha val="60000"/>
                  </a:schemeClr>
                </a:solidFill>
              </a:rPr>
              <a:t>We applied the English stop word removal on the tokenized word using “stopwords.words()” of the NLTK function. </a:t>
            </a:r>
          </a:p>
          <a:p>
            <a:endParaRPr lang="en-US" sz="2000">
              <a:solidFill>
                <a:schemeClr val="tx1">
                  <a:alpha val="60000"/>
                </a:schemeClr>
              </a:solidFill>
            </a:endParaRPr>
          </a:p>
        </p:txBody>
      </p:sp>
    </p:spTree>
    <p:extLst>
      <p:ext uri="{BB962C8B-B14F-4D97-AF65-F5344CB8AC3E}">
        <p14:creationId xmlns:p14="http://schemas.microsoft.com/office/powerpoint/2010/main" val="3879228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677</TotalTime>
  <Words>1700</Words>
  <Application>Microsoft Macintosh PowerPoint</Application>
  <PresentationFormat>Widescreen</PresentationFormat>
  <Paragraphs>140</Paragraphs>
  <Slides>21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Segoe UI</vt:lpstr>
      <vt:lpstr>Times New Roman</vt:lpstr>
      <vt:lpstr>Wingdings</vt:lpstr>
      <vt:lpstr>Office Theme</vt:lpstr>
      <vt:lpstr>20 Newsgroups Text Classification AML-2304 Natural Language Processing</vt:lpstr>
      <vt:lpstr>Contents</vt:lpstr>
      <vt:lpstr>Abstract</vt:lpstr>
      <vt:lpstr>Dataset</vt:lpstr>
      <vt:lpstr>Exploratory Data Analysis (EDA)</vt:lpstr>
      <vt:lpstr>PowerPoint Presentation</vt:lpstr>
      <vt:lpstr>Pre-processing</vt:lpstr>
      <vt:lpstr>Tokenizing</vt:lpstr>
      <vt:lpstr>Removing Stop Words</vt:lpstr>
      <vt:lpstr>Stemming </vt:lpstr>
      <vt:lpstr>Lemmatization</vt:lpstr>
      <vt:lpstr>WordCloud</vt:lpstr>
      <vt:lpstr>Feature Extraction</vt:lpstr>
      <vt:lpstr>TF-IDF</vt:lpstr>
      <vt:lpstr>PowerPoint Presentation</vt:lpstr>
      <vt:lpstr>Train-Test Summary</vt:lpstr>
      <vt:lpstr>Word2Vec </vt:lpstr>
      <vt:lpstr>Word2Vec Model Training</vt:lpstr>
      <vt:lpstr>Train-Test Summary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Site Prediction</dc:title>
  <dc:creator>Dhairya Shah</dc:creator>
  <cp:lastModifiedBy>Harshkumar Patel</cp:lastModifiedBy>
  <cp:revision>50</cp:revision>
  <dcterms:created xsi:type="dcterms:W3CDTF">2022-04-20T01:46:08Z</dcterms:created>
  <dcterms:modified xsi:type="dcterms:W3CDTF">2022-08-16T22:02:30Z</dcterms:modified>
</cp:coreProperties>
</file>